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8" r:id="rId1"/>
  </p:sldMasterIdLst>
  <p:notesMasterIdLst>
    <p:notesMasterId r:id="rId51"/>
  </p:notesMasterIdLst>
  <p:sldIdLst>
    <p:sldId id="256" r:id="rId2"/>
    <p:sldId id="257" r:id="rId3"/>
    <p:sldId id="272" r:id="rId4"/>
    <p:sldId id="273" r:id="rId5"/>
    <p:sldId id="275" r:id="rId6"/>
    <p:sldId id="258" r:id="rId7"/>
    <p:sldId id="259" r:id="rId8"/>
    <p:sldId id="277" r:id="rId9"/>
    <p:sldId id="278" r:id="rId10"/>
    <p:sldId id="302" r:id="rId11"/>
    <p:sldId id="261" r:id="rId12"/>
    <p:sldId id="279" r:id="rId13"/>
    <p:sldId id="260" r:id="rId14"/>
    <p:sldId id="304" r:id="rId15"/>
    <p:sldId id="305" r:id="rId16"/>
    <p:sldId id="306" r:id="rId17"/>
    <p:sldId id="263" r:id="rId18"/>
    <p:sldId id="307" r:id="rId19"/>
    <p:sldId id="264" r:id="rId20"/>
    <p:sldId id="265" r:id="rId21"/>
    <p:sldId id="266" r:id="rId22"/>
    <p:sldId id="308" r:id="rId23"/>
    <p:sldId id="286" r:id="rId24"/>
    <p:sldId id="285" r:id="rId25"/>
    <p:sldId id="267" r:id="rId26"/>
    <p:sldId id="282" r:id="rId27"/>
    <p:sldId id="283" r:id="rId28"/>
    <p:sldId id="284" r:id="rId29"/>
    <p:sldId id="311" r:id="rId30"/>
    <p:sldId id="312" r:id="rId31"/>
    <p:sldId id="268" r:id="rId32"/>
    <p:sldId id="314" r:id="rId33"/>
    <p:sldId id="316" r:id="rId34"/>
    <p:sldId id="313" r:id="rId35"/>
    <p:sldId id="317" r:id="rId36"/>
    <p:sldId id="328" r:id="rId37"/>
    <p:sldId id="287" r:id="rId38"/>
    <p:sldId id="288" r:id="rId39"/>
    <p:sldId id="299" r:id="rId40"/>
    <p:sldId id="321" r:id="rId41"/>
    <p:sldId id="300" r:id="rId42"/>
    <p:sldId id="320" r:id="rId43"/>
    <p:sldId id="319" r:id="rId44"/>
    <p:sldId id="270" r:id="rId45"/>
    <p:sldId id="323" r:id="rId46"/>
    <p:sldId id="324" r:id="rId47"/>
    <p:sldId id="322" r:id="rId48"/>
    <p:sldId id="325" r:id="rId49"/>
    <p:sldId id="32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809"/>
  </p:normalViewPr>
  <p:slideViewPr>
    <p:cSldViewPr snapToGrid="0" snapToObjects="1">
      <p:cViewPr varScale="1">
        <p:scale>
          <a:sx n="102" d="100"/>
          <a:sy n="102" d="100"/>
        </p:scale>
        <p:origin x="188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11-Jan-21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19</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21</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22</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23</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24</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https://</a:t>
            </a:r>
            <a:r>
              <a:rPr lang="en-US" dirty="0" err="1"/>
              <a:t>pbs.twimg.com</a:t>
            </a:r>
            <a:r>
              <a:rPr lang="en-US" dirty="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25</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27</a:t>
            </a:fld>
            <a:endParaRPr lang="en-US"/>
          </a:p>
        </p:txBody>
      </p:sp>
    </p:spTree>
    <p:extLst>
      <p:ext uri="{BB962C8B-B14F-4D97-AF65-F5344CB8AC3E}">
        <p14:creationId xmlns:p14="http://schemas.microsoft.com/office/powerpoint/2010/main" val="176110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6</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28</a:t>
            </a:fld>
            <a:endParaRPr lang="en-US"/>
          </a:p>
        </p:txBody>
      </p:sp>
    </p:spTree>
    <p:extLst>
      <p:ext uri="{BB962C8B-B14F-4D97-AF65-F5344CB8AC3E}">
        <p14:creationId xmlns:p14="http://schemas.microsoft.com/office/powerpoint/2010/main" val="1970920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29</a:t>
            </a:fld>
            <a:endParaRPr lang="en-US"/>
          </a:p>
        </p:txBody>
      </p:sp>
    </p:spTree>
    <p:extLst>
      <p:ext uri="{BB962C8B-B14F-4D97-AF65-F5344CB8AC3E}">
        <p14:creationId xmlns:p14="http://schemas.microsoft.com/office/powerpoint/2010/main" val="1438704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colah.github.io</a:t>
            </a:r>
            <a:r>
              <a:rPr lang="en-US" sz="1200" kern="1200" dirty="0">
                <a:solidFill>
                  <a:schemeClr val="tx1"/>
                </a:solidFill>
                <a:effectLst/>
                <a:latin typeface="+mn-lt"/>
                <a:ea typeface="+mn-ea"/>
                <a:cs typeface="+mn-cs"/>
              </a:rPr>
              <a:t>/posts/2015-08-Understanding-LSTMs/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30</a:t>
            </a:fld>
            <a:endParaRPr lang="en-US"/>
          </a:p>
        </p:txBody>
      </p:sp>
    </p:spTree>
    <p:extLst>
      <p:ext uri="{BB962C8B-B14F-4D97-AF65-F5344CB8AC3E}">
        <p14:creationId xmlns:p14="http://schemas.microsoft.com/office/powerpoint/2010/main" val="1358556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38</a:t>
            </a:fld>
            <a:endParaRPr lang="en-US"/>
          </a:p>
        </p:txBody>
      </p:sp>
    </p:spTree>
    <p:extLst>
      <p:ext uri="{BB962C8B-B14F-4D97-AF65-F5344CB8AC3E}">
        <p14:creationId xmlns:p14="http://schemas.microsoft.com/office/powerpoint/2010/main" val="331297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39</a:t>
            </a:fld>
            <a:endParaRPr lang="en-US"/>
          </a:p>
        </p:txBody>
      </p:sp>
    </p:spTree>
    <p:extLst>
      <p:ext uri="{BB962C8B-B14F-4D97-AF65-F5344CB8AC3E}">
        <p14:creationId xmlns:p14="http://schemas.microsoft.com/office/powerpoint/2010/main" val="62228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40</a:t>
            </a:fld>
            <a:endParaRPr lang="en-US"/>
          </a:p>
        </p:txBody>
      </p:sp>
    </p:spTree>
    <p:extLst>
      <p:ext uri="{BB962C8B-B14F-4D97-AF65-F5344CB8AC3E}">
        <p14:creationId xmlns:p14="http://schemas.microsoft.com/office/powerpoint/2010/main" val="2062958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41</a:t>
            </a:fld>
            <a:endParaRPr lang="en-US"/>
          </a:p>
        </p:txBody>
      </p:sp>
    </p:spTree>
    <p:extLst>
      <p:ext uri="{BB962C8B-B14F-4D97-AF65-F5344CB8AC3E}">
        <p14:creationId xmlns:p14="http://schemas.microsoft.com/office/powerpoint/2010/main" val="1725634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42</a:t>
            </a:fld>
            <a:endParaRPr lang="en-US"/>
          </a:p>
        </p:txBody>
      </p:sp>
    </p:spTree>
    <p:extLst>
      <p:ext uri="{BB962C8B-B14F-4D97-AF65-F5344CB8AC3E}">
        <p14:creationId xmlns:p14="http://schemas.microsoft.com/office/powerpoint/2010/main" val="1545227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A6E8C9-8660-F647-A5E4-C6A1E8096A8A}" type="slidenum">
              <a:rPr lang="en-US" smtClean="0"/>
              <a:t>43</a:t>
            </a:fld>
            <a:endParaRPr lang="en-US"/>
          </a:p>
        </p:txBody>
      </p:sp>
    </p:spTree>
    <p:extLst>
      <p:ext uri="{BB962C8B-B14F-4D97-AF65-F5344CB8AC3E}">
        <p14:creationId xmlns:p14="http://schemas.microsoft.com/office/powerpoint/2010/main" val="285394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employ convolutional neural networks to embed the semantics of sentences.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sentence-level attention over multiple instances, which is expected to dynamically reduce the weights of those noisy instances.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final layer</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45</a:t>
            </a:fld>
            <a:endParaRPr lang="en-US"/>
          </a:p>
        </p:txBody>
      </p:sp>
    </p:spTree>
    <p:extLst>
      <p:ext uri="{BB962C8B-B14F-4D97-AF65-F5344CB8AC3E}">
        <p14:creationId xmlns:p14="http://schemas.microsoft.com/office/powerpoint/2010/main" val="27338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9</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follows the assumption that at least one mention of the entity pair will reflect their relation, and only uses the sentence with the highest probability in each set for training. </a:t>
            </a:r>
            <a:endParaRPr lang="en-US" dirty="0"/>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46</a:t>
            </a:fld>
            <a:endParaRPr lang="en-US"/>
          </a:p>
        </p:txBody>
      </p:sp>
    </p:spTree>
    <p:extLst>
      <p:ext uri="{BB962C8B-B14F-4D97-AF65-F5344CB8AC3E}">
        <p14:creationId xmlns:p14="http://schemas.microsoft.com/office/powerpoint/2010/main" val="187427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47</a:t>
            </a:fld>
            <a:endParaRPr lang="en-US"/>
          </a:p>
        </p:txBody>
      </p:sp>
    </p:spTree>
    <p:extLst>
      <p:ext uri="{BB962C8B-B14F-4D97-AF65-F5344CB8AC3E}">
        <p14:creationId xmlns:p14="http://schemas.microsoft.com/office/powerpoint/2010/main" val="661838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48</a:t>
            </a:fld>
            <a:endParaRPr lang="en-US"/>
          </a:p>
        </p:txBody>
      </p:sp>
    </p:spTree>
    <p:extLst>
      <p:ext uri="{BB962C8B-B14F-4D97-AF65-F5344CB8AC3E}">
        <p14:creationId xmlns:p14="http://schemas.microsoft.com/office/powerpoint/2010/main" val="2131293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10</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13</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a:t>ReLU</a:t>
            </a:r>
            <a:r>
              <a:rPr lang="en-US" sz="1200" dirty="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large gradient flowing through a </a:t>
            </a:r>
            <a:r>
              <a:rPr lang="en-US" sz="1200" dirty="0" err="1"/>
              <a:t>ReLU</a:t>
            </a:r>
            <a:r>
              <a:rPr lang="en-US" sz="1200" dirty="0"/>
              <a:t> could cause weights to update in such a way that the neuron will never activate on any </a:t>
            </a:r>
            <a:r>
              <a:rPr lang="en-US" sz="1200" dirty="0" err="1"/>
              <a:t>datapoint</a:t>
            </a:r>
            <a:r>
              <a:rPr lang="en-US" sz="1200" dirty="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208018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3566-1519-4EAA-8A7B-8D077F884B2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513DC35-3377-46F3-A9F8-4AD4B36B211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856A0BD-EEA2-4F3F-A10E-6015C33BD274}"/>
              </a:ext>
            </a:extLst>
          </p:cNvPr>
          <p:cNvSpPr>
            <a:spLocks noGrp="1"/>
          </p:cNvSpPr>
          <p:nvPr>
            <p:ph type="dt" sz="half" idx="10"/>
          </p:nvPr>
        </p:nvSpPr>
        <p:spPr/>
        <p:txBody>
          <a:bodyPr/>
          <a:lstStyle/>
          <a:p>
            <a:fld id="{BCED3E41-E2DE-48B7-AD25-2C05D8372D60}" type="datetime4">
              <a:rPr lang="en-US" smtClean="0"/>
              <a:pPr/>
              <a:t>January 11, 2021</a:t>
            </a:fld>
            <a:endParaRPr lang="en-US"/>
          </a:p>
        </p:txBody>
      </p:sp>
      <p:sp>
        <p:nvSpPr>
          <p:cNvPr id="5" name="Footer Placeholder 4">
            <a:extLst>
              <a:ext uri="{FF2B5EF4-FFF2-40B4-BE49-F238E27FC236}">
                <a16:creationId xmlns:a16="http://schemas.microsoft.com/office/drawing/2014/main" id="{492E2DB0-AD9D-4DD7-8469-ACA7ADF3FF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D8A8AC-FB18-4228-9DF1-8C8C4E8EEB4D}"/>
              </a:ext>
            </a:extLst>
          </p:cNvPr>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566872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79D9A-5DDA-4C0B-B106-39A2E3CD96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8D6E2-8B13-43D4-A4D8-6C2A988188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3A746-A41B-49EB-89E0-817F5093ACDB}"/>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5" name="Footer Placeholder 4">
            <a:extLst>
              <a:ext uri="{FF2B5EF4-FFF2-40B4-BE49-F238E27FC236}">
                <a16:creationId xmlns:a16="http://schemas.microsoft.com/office/drawing/2014/main" id="{A0763727-34F7-4F83-8907-6D591FC18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F6C74-E6AD-4414-9BBE-DA7F8013B94D}"/>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86210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D4438A-7549-4192-AE84-F721E88FED9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81EEF1-A13A-433D-86ED-822CC148E5C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C2F59-C499-4A85-930F-A8A52D054260}"/>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5" name="Footer Placeholder 4">
            <a:extLst>
              <a:ext uri="{FF2B5EF4-FFF2-40B4-BE49-F238E27FC236}">
                <a16:creationId xmlns:a16="http://schemas.microsoft.com/office/drawing/2014/main" id="{A1E874B5-D68A-42CA-8D1C-A55D1527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F44A2-35BA-4ED6-94E2-C4F9B9F47C26}"/>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58773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BDAA-8842-48A5-BA98-AE11CA7040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03236-C1B7-4CE9-BC80-07BA70D6E3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FB17B-76D2-4E0C-957D-D4EFD381D577}"/>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5" name="Footer Placeholder 4">
            <a:extLst>
              <a:ext uri="{FF2B5EF4-FFF2-40B4-BE49-F238E27FC236}">
                <a16:creationId xmlns:a16="http://schemas.microsoft.com/office/drawing/2014/main" id="{44AB182E-FC64-4607-94A8-7145FE0D4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D0D0F-7646-431F-A58B-762B0CDDE889}"/>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864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9BAD9-3216-47D6-9B60-B380AF1CF81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2ED7B78-0635-42F1-9215-34A6D9FE03F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0E02BA-CCF5-4198-B57A-C2D303AAF45A}"/>
              </a:ext>
            </a:extLst>
          </p:cNvPr>
          <p:cNvSpPr>
            <a:spLocks noGrp="1"/>
          </p:cNvSpPr>
          <p:nvPr>
            <p:ph type="dt" sz="half" idx="10"/>
          </p:nvPr>
        </p:nvSpPr>
        <p:spPr/>
        <p:txBody>
          <a:bodyPr/>
          <a:lstStyle/>
          <a:p>
            <a:fld id="{48F78D1B-BB73-41B2-8202-C6678B761557}" type="datetime4">
              <a:rPr lang="en-US" smtClean="0"/>
              <a:pPr/>
              <a:t>January 11, 2021</a:t>
            </a:fld>
            <a:endParaRPr lang="en-US"/>
          </a:p>
        </p:txBody>
      </p:sp>
      <p:sp>
        <p:nvSpPr>
          <p:cNvPr id="5" name="Footer Placeholder 4">
            <a:extLst>
              <a:ext uri="{FF2B5EF4-FFF2-40B4-BE49-F238E27FC236}">
                <a16:creationId xmlns:a16="http://schemas.microsoft.com/office/drawing/2014/main" id="{AE0EBC81-983D-4AF3-ACB0-A4E2DAF9D8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EC6B463-8330-4F2A-B128-1D4C3863CA6F}"/>
              </a:ext>
            </a:extLst>
          </p:cNvPr>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87528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67113-715C-46F8-8E2C-660827D99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B26150-0158-448E-9EC0-A18E300A82F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C6E17-9344-430B-A71D-52FE6AE8F22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513159-8638-4A1C-97DF-76F158004C0A}"/>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6" name="Footer Placeholder 5">
            <a:extLst>
              <a:ext uri="{FF2B5EF4-FFF2-40B4-BE49-F238E27FC236}">
                <a16:creationId xmlns:a16="http://schemas.microsoft.com/office/drawing/2014/main" id="{5AB0A365-F5EF-44A1-A038-445247B7A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0BF63-B5F6-4726-8076-096340492C22}"/>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12963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86CC9-1A65-4535-9CFD-4140C135E73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89CD3C-8B22-4662-8112-24C6230388C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126A2-01FA-4FC4-BC9D-4CAFDD25205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3DC8F-57B0-4F93-A03C-3DB57BD83B0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C1CCD66-370A-4ECE-9299-BFF3E7B737E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FF82A3-F1A1-499E-8FA2-09F91E908595}"/>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8" name="Footer Placeholder 7">
            <a:extLst>
              <a:ext uri="{FF2B5EF4-FFF2-40B4-BE49-F238E27FC236}">
                <a16:creationId xmlns:a16="http://schemas.microsoft.com/office/drawing/2014/main" id="{C6400E2D-DE63-419D-BA35-2A30A38886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CF65B-6786-4315-9A78-EB092D630C1A}"/>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95889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7B77-8D44-4AAD-A39D-6AABD526CA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8141C-B257-45C5-898E-3895DFD4DD74}"/>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4" name="Footer Placeholder 3">
            <a:extLst>
              <a:ext uri="{FF2B5EF4-FFF2-40B4-BE49-F238E27FC236}">
                <a16:creationId xmlns:a16="http://schemas.microsoft.com/office/drawing/2014/main" id="{D7BE8BE6-691F-46A4-B395-67944A625B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0A3AA-D824-4B1C-B3A8-FEC0E78DC45A}"/>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23241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ABA0D-557E-431A-8B9F-34ED3C7EBA14}"/>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3" name="Footer Placeholder 2">
            <a:extLst>
              <a:ext uri="{FF2B5EF4-FFF2-40B4-BE49-F238E27FC236}">
                <a16:creationId xmlns:a16="http://schemas.microsoft.com/office/drawing/2014/main" id="{E59D9B84-C20F-4DE2-B70A-8E4E2F6803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28D30B-557D-4C82-8FF1-C9FE46453094}"/>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423360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4EA68-3C20-4EF4-93C1-B184CB38E90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82A976D-398B-4021-857F-3A7486F2642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42A17-817B-49F5-8EB9-4191167B5D7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F1C2B3-DAC6-4E84-A48A-327260CB9778}"/>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6" name="Footer Placeholder 5">
            <a:extLst>
              <a:ext uri="{FF2B5EF4-FFF2-40B4-BE49-F238E27FC236}">
                <a16:creationId xmlns:a16="http://schemas.microsoft.com/office/drawing/2014/main" id="{2A1FBD94-590E-4985-A054-98B5C4FC63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E2F89B-CF9D-4085-9405-AB5F8BEE7419}"/>
              </a:ext>
            </a:extLst>
          </p:cNvPr>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63322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8596-9773-470A-AB08-36F2685B489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C93D6E8-0C64-4A45-8591-7FFD4F7F08A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7546A39-AE70-43E0-9C15-EB5317194B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B7E99B-AC21-41C2-90F5-EA49A48A3F15}"/>
              </a:ext>
            </a:extLst>
          </p:cNvPr>
          <p:cNvSpPr>
            <a:spLocks noGrp="1"/>
          </p:cNvSpPr>
          <p:nvPr>
            <p:ph type="dt" sz="half" idx="10"/>
          </p:nvPr>
        </p:nvSpPr>
        <p:spPr/>
        <p:txBody>
          <a:bodyPr/>
          <a:lstStyle/>
          <a:p>
            <a:fld id="{09A13538-6727-E34D-AF87-C8A5A06F92D2}" type="datetimeFigureOut">
              <a:rPr lang="en-US" smtClean="0"/>
              <a:t>11-Jan-21</a:t>
            </a:fld>
            <a:endParaRPr lang="en-US"/>
          </a:p>
        </p:txBody>
      </p:sp>
      <p:sp>
        <p:nvSpPr>
          <p:cNvPr id="6" name="Footer Placeholder 5">
            <a:extLst>
              <a:ext uri="{FF2B5EF4-FFF2-40B4-BE49-F238E27FC236}">
                <a16:creationId xmlns:a16="http://schemas.microsoft.com/office/drawing/2014/main" id="{5ABE6712-C967-44A9-A154-66EC87609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1F3FE-D45F-4357-B8B7-8AFD01D36707}"/>
              </a:ext>
            </a:extLst>
          </p:cNvPr>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152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5617A5-05EC-400E-8E39-748434C4904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AEDC70-2313-48AA-985A-7FF6DAF84BC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F341E-6220-4789-A4DC-6F684FED0DB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9A13538-6727-E34D-AF87-C8A5A06F92D2}" type="datetimeFigureOut">
              <a:rPr lang="en-US" smtClean="0"/>
              <a:t>11-Jan-21</a:t>
            </a:fld>
            <a:endParaRPr lang="en-US"/>
          </a:p>
        </p:txBody>
      </p:sp>
      <p:sp>
        <p:nvSpPr>
          <p:cNvPr id="5" name="Footer Placeholder 4">
            <a:extLst>
              <a:ext uri="{FF2B5EF4-FFF2-40B4-BE49-F238E27FC236}">
                <a16:creationId xmlns:a16="http://schemas.microsoft.com/office/drawing/2014/main" id="{FC76E34A-6BD0-4D00-A884-E4737FDC470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DE27E4-400D-4E92-AACA-E94F62E14AA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3917255793"/>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3.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4.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42.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tensorflow/nm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colah.github.io/posts/2015-08-Understanding-LSTMs/" TargetMode="External"/><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hyperlink" Target="https://uofi.box.com/v/cs510D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thunlp/NR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thunlp/NR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cs.toronto.edu/~hinton/absps/JMLRdropout.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github.com/thunlp/NRE" TargetMode="External"/><Relationship Id="rId4" Type="http://schemas.openxmlformats.org/officeDocument/2006/relationships/hyperlink" Target="http://jmlr.csail.mit.edu/papers/volume13/bergstra12a/bergstra12a.pdf"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arimo.com/data-science/2016/bayesian-optimization-hyperparameter-tuning" TargetMode="External"/><Relationship Id="rId13" Type="http://schemas.openxmlformats.org/officeDocument/2006/relationships/hyperlink" Target="http://www.wildml.com/2015/10/recurrent-neural-network-tutorial-part-4-implementing-a-grulstm-rnn-with-python-and-theano/" TargetMode="External"/><Relationship Id="rId3" Type="http://schemas.openxmlformats.org/officeDocument/2006/relationships/hyperlink" Target="http://web.stanford.edu/class/cs224n" TargetMode="External"/><Relationship Id="rId7" Type="http://schemas.openxmlformats.org/officeDocument/2006/relationships/hyperlink" Target="https://medium.com/@ramrajchandradevan/the-evolution-of-gradient-descend-optimization-algorithm-4106a6702d39" TargetMode="External"/><Relationship Id="rId12" Type="http://schemas.openxmlformats.org/officeDocument/2006/relationships/hyperlink" Target="http://www.wildml.com/2015/09/recurrent-neural-networks-tutorial-part-1-introduction-to-rnns/" TargetMode="External"/><Relationship Id="rId2" Type="http://schemas.openxmlformats.org/officeDocument/2006/relationships/notesSlide" Target="../notesSlides/notesSlide32.xml"/><Relationship Id="rId16" Type="http://schemas.openxmlformats.org/officeDocument/2006/relationships/hyperlink" Target="https://github.com/tensorflow/nmt" TargetMode="External"/><Relationship Id="rId1" Type="http://schemas.openxmlformats.org/officeDocument/2006/relationships/slideLayout" Target="../slideLayouts/slideLayout2.xml"/><Relationship Id="rId6" Type="http://schemas.openxmlformats.org/officeDocument/2006/relationships/hyperlink" Target="http://www.asimovinstitute.org/neural-network-zoo" TargetMode="External"/><Relationship Id="rId11" Type="http://schemas.openxmlformats.org/officeDocument/2006/relationships/hyperlink" Target="https://medium.com/technologymadeeasy/the-best-explanation-of-convolutional-neural-networks-on-the-internet-fbb8b1ad5df8" TargetMode="External"/><Relationship Id="rId5" Type="http://schemas.openxmlformats.org/officeDocument/2006/relationships/hyperlink" Target="https://chrisalbon.com/#Deep-Learning" TargetMode="External"/><Relationship Id="rId15" Type="http://schemas.openxmlformats.org/officeDocument/2006/relationships/hyperlink" Target="https://github.com/hyperopt/hyperopt" TargetMode="External"/><Relationship Id="rId10" Type="http://schemas.openxmlformats.org/officeDocument/2006/relationships/hyperlink" Target="http://www.wildml.com/2015/11/understanding-convolutional-neural-networks-for-nlp" TargetMode="External"/><Relationship Id="rId4" Type="http://schemas.openxmlformats.org/officeDocument/2006/relationships/hyperlink" Target="https://www.coursera.org/specializations/deep-learning" TargetMode="External"/><Relationship Id="rId9" Type="http://schemas.openxmlformats.org/officeDocument/2006/relationships/hyperlink" Target="http://www.wildml.com/2015/12/implementing-a-cnn-for-text-classification-in-tensorflow" TargetMode="External"/><Relationship Id="rId14" Type="http://schemas.openxmlformats.org/officeDocument/2006/relationships/hyperlink" Target="http://colah.github.io/posts/2015-08-Understanding-LSTM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Introduction to Deep Learning	</a:t>
            </a:r>
          </a:p>
        </p:txBody>
      </p:sp>
      <p:sp>
        <p:nvSpPr>
          <p:cNvPr id="3" name="Subtitle 2"/>
          <p:cNvSpPr>
            <a:spLocks noGrp="1"/>
          </p:cNvSpPr>
          <p:nvPr>
            <p:ph type="subTitle" idx="1"/>
          </p:nvPr>
        </p:nvSpPr>
        <p:spPr/>
        <p:txBody>
          <a:bodyPr>
            <a:normAutofit/>
          </a:bodyPr>
          <a:lstStyle/>
          <a:p>
            <a:r>
              <a:rPr lang="en-US" sz="1600" dirty="0"/>
              <a:t>Dr. Alaa </a:t>
            </a:r>
            <a:r>
              <a:rPr lang="en-US" sz="1600" dirty="0" err="1"/>
              <a:t>Sheta</a:t>
            </a:r>
            <a:endParaRPr lang="mr-IN" sz="1600" dirty="0">
              <a:effectLst/>
            </a:endParaRPr>
          </a:p>
          <a:p>
            <a:endParaRPr lang="en-US" dirty="0"/>
          </a:p>
          <a:p>
            <a:endParaRPr lang="en-US" dirty="0"/>
          </a:p>
        </p:txBody>
      </p:sp>
    </p:spTree>
    <p:extLst>
      <p:ext uri="{BB962C8B-B14F-4D97-AF65-F5344CB8AC3E}">
        <p14:creationId xmlns:p14="http://schemas.microsoft.com/office/powerpoint/2010/main" val="1020229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Sample labeled data</a:t>
            </a:r>
          </a:p>
          <a:p>
            <a:pPr algn="ctr"/>
            <a:r>
              <a:rPr lang="en-US" dirty="0"/>
              <a:t>(</a:t>
            </a:r>
            <a:r>
              <a:rPr lang="en-US" sz="2000" b="1" dirty="0">
                <a:solidFill>
                  <a:schemeClr val="bg1"/>
                </a:solidFill>
              </a:rPr>
              <a:t>batch</a:t>
            </a:r>
            <a:r>
              <a:rPr lang="en-US" dirty="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r>
              <a:rPr lang="en-US" sz="2000" dirty="0">
                <a:solidFill>
                  <a:schemeClr val="bg1"/>
                </a:solidFill>
              </a:rPr>
              <a:t> </a:t>
            </a:r>
            <a:r>
              <a:rPr lang="en-US" dirty="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Back-propagate</a:t>
            </a:r>
            <a:r>
              <a:rPr lang="en-US" dirty="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Update</a:t>
            </a:r>
            <a:r>
              <a:rPr lang="en-US" sz="2000" dirty="0"/>
              <a:t> </a:t>
            </a:r>
            <a:r>
              <a:rPr lang="en-US" dirty="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a:t>Optimize (min. or max.) </a:t>
                </a:r>
                <a:r>
                  <a:rPr lang="en-US" b="1" dirty="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a:solidFill>
                    <a:schemeClr val="accent2"/>
                  </a:solidFill>
                </a:endParaRPr>
              </a:p>
              <a:p>
                <a:r>
                  <a:rPr lang="en-US" dirty="0"/>
                  <a:t>Generate </a:t>
                </a:r>
                <a:r>
                  <a:rPr lang="en-US" b="1" dirty="0">
                    <a:solidFill>
                      <a:schemeClr val="accent2"/>
                    </a:solidFill>
                  </a:rPr>
                  <a:t>error signal </a:t>
                </a:r>
                <a:r>
                  <a:rPr lang="en-US" dirty="0"/>
                  <a:t>that measures difference between predictions and target 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a:t>Use error signal to change the </a:t>
            </a:r>
            <a:r>
              <a:rPr lang="en-US" b="1" dirty="0">
                <a:solidFill>
                  <a:schemeClr val="accent2"/>
                </a:solidFill>
              </a:rPr>
              <a:t>weights</a:t>
            </a:r>
            <a:r>
              <a:rPr lang="en-US" dirty="0"/>
              <a:t> and get 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a:t>learning rate</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Gradient Descent</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Update each element of </a:t>
            </a:r>
            <a:r>
              <a:rPr lang="el-GR" dirty="0"/>
              <a:t>θ</a:t>
            </a:r>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a:t>Matrix notation for </a:t>
            </a:r>
            <a:r>
              <a:rPr lang="en-US"/>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a:t>Recursively apply </a:t>
            </a:r>
            <a:r>
              <a:rPr lang="en-US" b="1" dirty="0">
                <a:solidFill>
                  <a:schemeClr val="accent2"/>
                </a:solidFill>
              </a:rPr>
              <a:t>chain rule </a:t>
            </a:r>
            <a:r>
              <a:rPr lang="en-US" dirty="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7"/>
              </a:rPr>
              <a:t>Review of backpropagation</a:t>
            </a:r>
            <a:endParaRPr lang="en-US" dirty="0"/>
          </a:p>
        </p:txBody>
      </p:sp>
    </p:spTree>
    <p:extLst>
      <p:ext uri="{BB962C8B-B14F-4D97-AF65-F5344CB8AC3E}">
        <p14:creationId xmlns:p14="http://schemas.microsoft.com/office/powerpoint/2010/main" val="251902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One forward pass</a:t>
            </a:r>
          </a:p>
        </p:txBody>
      </p:sp>
      <p:graphicFrame>
        <p:nvGraphicFramePr>
          <p:cNvPr id="3" name="Πίνακας 2"/>
          <p:cNvGraphicFramePr>
            <a:graphicFrameLocks noGrp="1"/>
          </p:cNvGraphicFramePr>
          <p:nvPr>
            <p:extLst>
              <p:ext uri="{D42A27DB-BD31-4B8C-83A1-F6EECF244321}">
                <p14:modId xmlns:p14="http://schemas.microsoft.com/office/powerpoint/2010/main" val="53869381"/>
              </p:ext>
            </p:extLst>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extLst>
              <p:ext uri="{D42A27DB-BD31-4B8C-83A1-F6EECF244321}">
                <p14:modId xmlns:p14="http://schemas.microsoft.com/office/powerpoint/2010/main" val="1165449032"/>
              </p:ext>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extLst>
              <p:ext uri="{D42A27DB-BD31-4B8C-83A1-F6EECF244321}">
                <p14:modId xmlns:p14="http://schemas.microsoft.com/office/powerpoint/2010/main" val="1618301867"/>
              </p:ext>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extLst>
              <p:ext uri="{D42A27DB-BD31-4B8C-83A1-F6EECF244321}">
                <p14:modId xmlns:p14="http://schemas.microsoft.com/office/powerpoint/2010/main" val="700615659"/>
              </p:ext>
            </p:extLst>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a:solidFill>
                  <a:schemeClr val="accent2"/>
                </a:solidFill>
              </a:rPr>
              <a:t>Text (input) representation</a:t>
            </a:r>
          </a:p>
          <a:p>
            <a:pPr algn="ctr"/>
            <a:r>
              <a:rPr lang="en-US" dirty="0"/>
              <a:t>TFIDF</a:t>
            </a:r>
          </a:p>
          <a:p>
            <a:pPr algn="ctr"/>
            <a:r>
              <a:rPr lang="en-US" dirty="0"/>
              <a:t>Word </a:t>
            </a:r>
            <a:r>
              <a:rPr lang="en-US" dirty="0" err="1"/>
              <a:t>embeddings</a:t>
            </a:r>
            <a:endParaRPr lang="en-US" dirty="0"/>
          </a:p>
          <a:p>
            <a:pPr algn="ctr"/>
            <a:r>
              <a:rPr lang="mr-IN" dirty="0"/>
              <a:t>…</a:t>
            </a:r>
            <a:r>
              <a:rPr lang="en-US" dirty="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a:t>Non-</a:t>
            </a:r>
            <a:r>
              <a:rPr lang="en-US" dirty="0" err="1"/>
              <a:t>linearities</a:t>
            </a:r>
            <a:r>
              <a:rPr lang="en-US" dirty="0"/>
              <a:t> needed to learn complex (non-linear) representations of data, otherwise the NN would be just a linear function </a:t>
            </a:r>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More layers and neurons can approximate more complex functions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https://en.wikipedia.org/wiki/Activation_function</a:t>
            </a:r>
            <a:r>
              <a:rPr lang="en-US" dirty="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a:t>Nice interpretation as the </a:t>
            </a:r>
            <a:r>
              <a:rPr lang="en-US" b="1" dirty="0">
                <a:solidFill>
                  <a:schemeClr val="accent2"/>
                </a:solidFill>
              </a:rPr>
              <a:t>firing rate</a:t>
            </a:r>
            <a:r>
              <a:rPr lang="en-US" dirty="0"/>
              <a:t> of a neuron</a:t>
            </a:r>
          </a:p>
          <a:p>
            <a:pPr marL="742950" lvl="1" indent="-285750">
              <a:buFont typeface="Arial" charset="0"/>
              <a:buChar char="•"/>
              <a:defRPr/>
            </a:pPr>
            <a:r>
              <a:rPr lang="en-US" dirty="0"/>
              <a:t>0 = not firing at all </a:t>
            </a:r>
          </a:p>
          <a:p>
            <a:pPr marL="742950" lvl="1" indent="-285750">
              <a:buFont typeface="Arial" charset="0"/>
              <a:buChar char="•"/>
              <a:defRPr/>
            </a:pPr>
            <a:r>
              <a:rPr lang="en-US" dirty="0"/>
              <a:t>1 = fully firing</a:t>
            </a:r>
          </a:p>
          <a:p>
            <a:pPr marL="742950" lvl="1" indent="-285750">
              <a:buFont typeface="Arial" charset="0"/>
              <a:buChar char="•"/>
              <a:defRPr/>
            </a:pPr>
            <a:endParaRPr lang="en-US" dirty="0"/>
          </a:p>
          <a:p>
            <a:pPr marL="285750" lvl="2" indent="-285750">
              <a:buFont typeface=".AppleSystemUIFont" charset="-120"/>
              <a:buChar char="-"/>
              <a:defRPr/>
            </a:pPr>
            <a:r>
              <a:rPr lang="en-US" dirty="0"/>
              <a:t>Sigmoid neurons </a:t>
            </a:r>
            <a:r>
              <a:rPr lang="en-US" b="1" dirty="0">
                <a:solidFill>
                  <a:schemeClr val="accent2"/>
                </a:solidFill>
              </a:rPr>
              <a:t>saturate</a:t>
            </a:r>
            <a:r>
              <a:rPr lang="en-US" dirty="0"/>
              <a:t> and </a:t>
            </a:r>
            <a:r>
              <a:rPr lang="en-US" b="1" dirty="0">
                <a:solidFill>
                  <a:schemeClr val="accent2"/>
                </a:solidFill>
              </a:rPr>
              <a:t>kill gradients</a:t>
            </a:r>
            <a:r>
              <a:rPr lang="en-US" dirty="0"/>
              <a:t>, thus NN will barely learn</a:t>
            </a:r>
            <a:endParaRPr lang="en-US" b="1" dirty="0">
              <a:solidFill>
                <a:schemeClr val="accent2"/>
              </a:solidFill>
            </a:endParaRPr>
          </a:p>
          <a:p>
            <a:pPr marL="742950" lvl="1" indent="-285750">
              <a:buSzPct val="110000"/>
              <a:buFont typeface="Arial" charset="0"/>
              <a:buChar char="•"/>
              <a:defRPr/>
            </a:pPr>
            <a:r>
              <a:rPr lang="en-US" dirty="0"/>
              <a:t>when the neuron’s activation are 0 or 1 (saturate)</a:t>
            </a:r>
          </a:p>
          <a:p>
            <a:pPr marL="1200150" lvl="2" indent="-285750">
              <a:buSzPct val="110000"/>
              <a:buFont typeface="AppleColorEmoji" charset="0"/>
              <a:buChar char="🙁"/>
              <a:defRPr/>
            </a:pPr>
            <a:r>
              <a:rPr lang="en-US" dirty="0"/>
              <a:t>gradient at these regions almost zero </a:t>
            </a:r>
          </a:p>
          <a:p>
            <a:pPr marL="1200150" lvl="2" indent="-285750">
              <a:buSzPct val="110000"/>
              <a:buFont typeface="AppleColorEmoji" charset="0"/>
              <a:buChar char="🙁"/>
              <a:defRPr/>
            </a:pPr>
            <a:r>
              <a:rPr lang="en-US" dirty="0"/>
              <a:t>almost no signal will flow to its weights </a:t>
            </a:r>
          </a:p>
          <a:p>
            <a:pPr marL="1200150" lvl="2" indent="-285750">
              <a:buSzPct val="110000"/>
              <a:buFont typeface="AppleColorEmoji" charset="0"/>
              <a:buChar char="🙁"/>
              <a:defRPr/>
            </a:pPr>
            <a:r>
              <a:rPr lang="en-US" dirty="0"/>
              <a:t>if initial weights are too large then most neurons 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a:t>Like sigmoid, </a:t>
                </a:r>
                <a:r>
                  <a:rPr lang="en-US" dirty="0" err="1"/>
                  <a:t>tanh</a:t>
                </a:r>
                <a:r>
                  <a:rPr lang="en-US" dirty="0"/>
                  <a:t> neurons </a:t>
                </a:r>
                <a:r>
                  <a:rPr lang="en-US" b="1" dirty="0">
                    <a:solidFill>
                      <a:schemeClr val="accent2"/>
                    </a:solidFill>
                  </a:rPr>
                  <a:t>saturate</a:t>
                </a:r>
              </a:p>
              <a:p>
                <a:pPr marL="285750" lvl="2" indent="-285750">
                  <a:buFont typeface=".AppleSystemUIFont" charset="-120"/>
                  <a:buChar char="-"/>
                  <a:defRPr/>
                </a:pPr>
                <a:r>
                  <a:rPr lang="en-US" dirty="0"/>
                  <a:t>Unlike sigmoid, output is </a:t>
                </a:r>
                <a:r>
                  <a:rPr lang="en-US" b="1" dirty="0">
                    <a:solidFill>
                      <a:schemeClr val="accent2"/>
                    </a:solidFill>
                  </a:rPr>
                  <a:t>zero-centered</a:t>
                </a:r>
              </a:p>
              <a:p>
                <a:pPr marL="285750" lvl="2" indent="-285750">
                  <a:buFont typeface=".AppleSystemUIFont" charset="-120"/>
                  <a:buChar char="-"/>
                  <a:defRPr/>
                </a:pPr>
                <a:r>
                  <a:rPr lang="en-US" dirty="0" err="1">
                    <a:solidFill>
                      <a:schemeClr val="tx1"/>
                    </a:solidFill>
                  </a:rPr>
                  <a:t>Tanh</a:t>
                </a:r>
                <a:r>
                  <a:rPr lang="en-US" dirty="0">
                    <a:solidFill>
                      <a:schemeClr val="tx1"/>
                    </a:solidFill>
                  </a:rPr>
                  <a:t> is a </a:t>
                </a:r>
                <a:r>
                  <a:rPr lang="en-US" b="1" dirty="0">
                    <a:solidFill>
                      <a:schemeClr val="accent2"/>
                    </a:solidFill>
                  </a:rPr>
                  <a:t>scaled sigmoid</a:t>
                </a:r>
                <a:r>
                  <a:rPr lang="en-US" dirty="0">
                    <a:solidFill>
                      <a:schemeClr val="tx1"/>
                    </a:solidFill>
                  </a:rPr>
                  <a: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a:solidFill>
                    <a:schemeClr val="tx1"/>
                  </a:solidFill>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a:t>
            </a:r>
            <a:r>
              <a:rPr lang="en-US" dirty="0" err="1"/>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a:t>Takes a real-valued number and thresholds it 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a:t>Most Deep Networks use </a:t>
            </a:r>
            <a:r>
              <a:rPr lang="en-US" dirty="0" err="1"/>
              <a:t>ReLU</a:t>
            </a:r>
            <a:r>
              <a:rPr lang="en-US" dirty="0"/>
              <a:t> nowadays </a:t>
            </a:r>
          </a:p>
          <a:p>
            <a:pPr marL="285750" indent="-285750">
              <a:buFont typeface="AppleColorEmoji" charset="0"/>
              <a:buChar char="🙂"/>
            </a:pPr>
            <a:endParaRPr lang="en-US" dirty="0"/>
          </a:p>
          <a:p>
            <a:pPr marL="285750" indent="-285750">
              <a:buFont typeface="AppleColorEmoji" charset="0"/>
              <a:buChar char="🙂"/>
            </a:pPr>
            <a:r>
              <a:rPr lang="en-US" dirty="0"/>
              <a:t>Trains much </a:t>
            </a:r>
            <a:r>
              <a:rPr lang="en-US" b="1" dirty="0">
                <a:solidFill>
                  <a:schemeClr val="accent2"/>
                </a:solidFill>
              </a:rPr>
              <a:t>faster</a:t>
            </a:r>
          </a:p>
          <a:p>
            <a:pPr marL="742950" lvl="1" indent="-285750">
              <a:buFont typeface="Arial" charset="0"/>
              <a:buChar char="•"/>
            </a:pPr>
            <a:r>
              <a:rPr lang="en-US" dirty="0"/>
              <a:t>accelerates the convergence of SGD</a:t>
            </a:r>
          </a:p>
          <a:p>
            <a:pPr marL="742950" lvl="1" indent="-285750">
              <a:buFont typeface="Arial" charset="0"/>
              <a:buChar char="•"/>
            </a:pPr>
            <a:r>
              <a:rPr lang="en-US" dirty="0"/>
              <a:t>due to linear, non-saturating form </a:t>
            </a:r>
          </a:p>
          <a:p>
            <a:pPr marL="285750" indent="-285750">
              <a:buFont typeface="AppleColorEmoji" charset="0"/>
              <a:buChar char="🙂"/>
            </a:pPr>
            <a:r>
              <a:rPr lang="en-US" dirty="0"/>
              <a:t>Less expensive operations</a:t>
            </a:r>
          </a:p>
          <a:p>
            <a:pPr marL="742950" lvl="1" indent="-285750">
              <a:buFont typeface="Arial" charset="0"/>
              <a:buChar char="•"/>
            </a:pPr>
            <a:r>
              <a:rPr lang="en-US" dirty="0"/>
              <a:t>compared to sigmoid/</a:t>
            </a:r>
            <a:r>
              <a:rPr lang="en-US" dirty="0" err="1"/>
              <a:t>tanh</a:t>
            </a:r>
            <a:r>
              <a:rPr lang="en-US" dirty="0"/>
              <a:t> (exponentials etc.)</a:t>
            </a:r>
          </a:p>
          <a:p>
            <a:pPr marL="742950" lvl="1" indent="-285750">
              <a:buFont typeface="Arial" charset="0"/>
              <a:buChar char="•"/>
            </a:pPr>
            <a:r>
              <a:rPr lang="en-US" dirty="0"/>
              <a:t>implemented by simply thresholding a matrix at zero</a:t>
            </a:r>
          </a:p>
          <a:p>
            <a:pPr marL="285750" indent="-285750">
              <a:buFont typeface="AppleColorEmoji" charset="0"/>
              <a:buChar char="🙂"/>
            </a:pPr>
            <a:r>
              <a:rPr lang="en-US" dirty="0"/>
              <a:t>More </a:t>
            </a:r>
            <a:r>
              <a:rPr lang="en-US" b="1" dirty="0">
                <a:solidFill>
                  <a:schemeClr val="accent2"/>
                </a:solidFill>
              </a:rPr>
              <a:t>expressive </a:t>
            </a:r>
          </a:p>
          <a:p>
            <a:pPr marL="285750" indent="-285750">
              <a:buFont typeface="AppleColorEmoji" charset="0"/>
              <a:buChar char="🙂"/>
            </a:pPr>
            <a:r>
              <a:rPr lang="en-US" dirty="0"/>
              <a:t>Prevents the </a:t>
            </a:r>
            <a:r>
              <a:rPr lang="en-US" b="1" dirty="0">
                <a:solidFill>
                  <a:schemeClr val="accent2"/>
                </a:solidFill>
              </a:rPr>
              <a:t>gradient vanishing problem</a:t>
            </a: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Overfitting</a:t>
            </a:r>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a:t>Learned hypothesis may </a:t>
            </a:r>
            <a:r>
              <a:rPr lang="en-US" b="1" dirty="0">
                <a:solidFill>
                  <a:schemeClr val="accent2"/>
                </a:solidFill>
              </a:rPr>
              <a:t>fit</a:t>
            </a:r>
            <a:r>
              <a:rPr lang="en-US" dirty="0"/>
              <a:t> the training data very well, even outliers (</a:t>
            </a:r>
            <a:r>
              <a:rPr lang="en-US" b="1" dirty="0">
                <a:solidFill>
                  <a:schemeClr val="accent2"/>
                </a:solidFill>
              </a:rPr>
              <a:t>noise</a:t>
            </a:r>
            <a:r>
              <a:rPr lang="en-US" dirty="0"/>
              <a:t>) but fail to </a:t>
            </a:r>
            <a:r>
              <a:rPr lang="en-US" b="1" dirty="0">
                <a:solidFill>
                  <a:schemeClr val="accent2"/>
                </a:solidFill>
              </a:rPr>
              <a:t>generalize</a:t>
            </a:r>
            <a:r>
              <a:rPr lang="en-US" dirty="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val="186690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a:solidFill>
                  <a:schemeClr val="accent2"/>
                </a:solidFill>
              </a:rPr>
              <a:t>L2 = weight decay</a:t>
            </a:r>
          </a:p>
          <a:p>
            <a:pPr marL="285750" indent="-285750">
              <a:buFont typeface="Arial" charset="0"/>
              <a:buChar char="•"/>
            </a:pPr>
            <a:r>
              <a:rPr lang="en-US" dirty="0"/>
              <a:t>Regularization term that penalizes big weights,               added to the objective</a:t>
            </a:r>
          </a:p>
          <a:p>
            <a:pPr marL="285750" indent="-285750">
              <a:buFont typeface="Arial" charset="0"/>
              <a:buChar char="•"/>
            </a:pPr>
            <a:r>
              <a:rPr lang="en-US" dirty="0"/>
              <a:t>Weight decay value determines how dominant regularization is during gradient computation</a:t>
            </a:r>
          </a:p>
          <a:p>
            <a:pPr marL="285750" indent="-285750">
              <a:buFont typeface="Arial" charset="0"/>
              <a:buChar char="•"/>
            </a:pPr>
            <a:r>
              <a:rPr lang="en-US" dirty="0"/>
              <a:t>Big weight decay coefficient </a:t>
            </a:r>
            <a:r>
              <a:rPr lang="en-US" dirty="0">
                <a:sym typeface="Wingdings"/>
              </a:rPr>
              <a:t> big </a:t>
            </a:r>
            <a:r>
              <a:rPr lang="en-US" dirty="0"/>
              <a:t>penalty for big 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Regularization</a:t>
            </a:r>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a:solidFill>
                  <a:schemeClr val="accent2"/>
                </a:solidFill>
              </a:rPr>
              <a:t>Dropout</a:t>
            </a:r>
          </a:p>
          <a:p>
            <a:pPr marL="285750" indent="-285750">
              <a:buFont typeface="Arial" charset="0"/>
              <a:buChar char="•"/>
            </a:pPr>
            <a:r>
              <a:rPr lang="en-US" dirty="0"/>
              <a:t>Randomly drop units (along with their connections) during training</a:t>
            </a:r>
          </a:p>
          <a:p>
            <a:pPr marL="285750" indent="-285750">
              <a:buFont typeface="Arial" charset="0"/>
              <a:buChar char="•"/>
            </a:pPr>
            <a:r>
              <a:rPr lang="en-US" dirty="0"/>
              <a:t>Each unit retained with fixed probability p, independent of other units </a:t>
            </a:r>
          </a:p>
          <a:p>
            <a:pPr marL="285750" indent="-285750">
              <a:buClr>
                <a:schemeClr val="tx1"/>
              </a:buClr>
              <a:buFont typeface="Arial" charset="0"/>
              <a:buChar char="•"/>
            </a:pPr>
            <a:r>
              <a:rPr lang="en-US" dirty="0">
                <a:solidFill>
                  <a:schemeClr val="accent2"/>
                </a:solidFill>
              </a:rPr>
              <a:t>Hyper-parameter</a:t>
            </a:r>
            <a:r>
              <a:rPr lang="en-US" dirty="0"/>
              <a:t> p to be chosen (tuned)</a:t>
            </a:r>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a:solidFill>
                  <a:schemeClr val="accent2"/>
                </a:solidFill>
              </a:rPr>
              <a:t>Early-stopping</a:t>
            </a:r>
          </a:p>
          <a:p>
            <a:pPr marL="285750" indent="-285750">
              <a:buFont typeface="Arial" charset="0"/>
              <a:buChar char="•"/>
            </a:pPr>
            <a:r>
              <a:rPr lang="en-US" dirty="0"/>
              <a:t>Use validation error to decide when to stop training</a:t>
            </a:r>
          </a:p>
          <a:p>
            <a:pPr marL="285750" indent="-285750">
              <a:buFont typeface="Arial" charset="0"/>
              <a:buChar char="•"/>
            </a:pPr>
            <a:r>
              <a:rPr lang="en-US" dirty="0"/>
              <a:t>Stop when monitored quantity has not improved after n subsequent epochs</a:t>
            </a:r>
          </a:p>
          <a:p>
            <a:pPr marL="285750" indent="-285750">
              <a:buFont typeface="Arial" charset="0"/>
              <a:buChar char="•"/>
            </a:pPr>
            <a:r>
              <a:rPr lang="en-US" dirty="0"/>
              <a:t>n is called patience </a:t>
            </a:r>
          </a:p>
          <a:p>
            <a:endParaRPr lang="el-GR" dirty="0"/>
          </a:p>
        </p:txBody>
      </p:sp>
      <p:sp>
        <p:nvSpPr>
          <p:cNvPr id="5" name="Ορθογώνιο 4"/>
          <p:cNvSpPr/>
          <p:nvPr/>
        </p:nvSpPr>
        <p:spPr>
          <a:xfrm>
            <a:off x="3893030" y="2970369"/>
            <a:ext cx="5089135" cy="461665"/>
          </a:xfrm>
          <a:prstGeom prst="rect">
            <a:avLst/>
          </a:prstGeom>
        </p:spPr>
        <p:txBody>
          <a:bodyPr wrap="square">
            <a:spAutoFit/>
          </a:bodyPr>
          <a:lstStyle/>
          <a:p>
            <a:r>
              <a:rPr lang="en-US" sz="1200" i="1" dirty="0">
                <a:solidFill>
                  <a:srgbClr val="222222"/>
                </a:solidFill>
                <a:latin typeface="Arial" charset="0"/>
              </a:rPr>
              <a:t>Srivastava,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research (2014)</a:t>
            </a:r>
            <a:endParaRPr lang="el-GR" sz="1200" i="1" dirty="0"/>
          </a:p>
        </p:txBody>
      </p:sp>
    </p:spTree>
    <p:extLst>
      <p:ext uri="{BB962C8B-B14F-4D97-AF65-F5344CB8AC3E}">
        <p14:creationId xmlns:p14="http://schemas.microsoft.com/office/powerpoint/2010/main" val="16916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Tuning hyper-parameters</a:t>
            </a:r>
          </a:p>
        </p:txBody>
      </p:sp>
      <p:sp>
        <p:nvSpPr>
          <p:cNvPr id="10" name="Ορθογώνιο 9"/>
          <p:cNvSpPr/>
          <p:nvPr/>
        </p:nvSpPr>
        <p:spPr>
          <a:xfrm>
            <a:off x="266700" y="3499421"/>
            <a:ext cx="8559800" cy="3139321"/>
          </a:xfrm>
          <a:prstGeom prst="rect">
            <a:avLst/>
          </a:prstGeom>
        </p:spPr>
        <p:txBody>
          <a:bodyPr wrap="square">
            <a:spAutoFit/>
          </a:bodyPr>
          <a:lstStyle/>
          <a:p>
            <a:r>
              <a:rPr lang="en-US" dirty="0"/>
              <a:t>“Grid and random search of 9 trials for optimizing function g(x) ≈ g(x) + h(y)</a:t>
            </a:r>
          </a:p>
          <a:p>
            <a:r>
              <a:rPr lang="en-US" dirty="0"/>
              <a:t>With grid search, nine trials only test g(x) in three distinct places. </a:t>
            </a:r>
          </a:p>
          <a:p>
            <a:r>
              <a:rPr lang="en-US" dirty="0"/>
              <a:t>With random search, all nine trials explore distinct values of g. ”</a:t>
            </a:r>
          </a:p>
          <a:p>
            <a:endParaRPr lang="en-US" dirty="0"/>
          </a:p>
          <a:p>
            <a:r>
              <a:rPr lang="en-US" dirty="0"/>
              <a:t>Both try configurations randomly and </a:t>
            </a:r>
            <a:r>
              <a:rPr lang="en-US" b="1" dirty="0">
                <a:solidFill>
                  <a:schemeClr val="accent2"/>
                </a:solidFill>
              </a:rPr>
              <a:t>blindly</a:t>
            </a:r>
          </a:p>
          <a:p>
            <a:r>
              <a:rPr lang="en-US" dirty="0"/>
              <a:t>Next trial is independent to all the trials done before</a:t>
            </a:r>
          </a:p>
          <a:p>
            <a:endParaRPr lang="en-US" dirty="0"/>
          </a:p>
          <a:p>
            <a:r>
              <a:rPr lang="en-US" b="1" dirty="0">
                <a:hlinkClick r:id="rId3"/>
              </a:rPr>
              <a:t>Bayesian optimization for hyper-parameter tuning:</a:t>
            </a:r>
            <a:endParaRPr lang="en-US" b="1" dirty="0"/>
          </a:p>
          <a:p>
            <a:r>
              <a:rPr lang="en-US" dirty="0"/>
              <a:t>Make smarter choice for the next trial, 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next</a:t>
            </a:r>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g(x) ≈ g(x) + h(y)</a:t>
            </a:r>
          </a:p>
          <a:p>
            <a:pPr algn="ctr"/>
            <a:endParaRPr lang="en-US" dirty="0"/>
          </a:p>
          <a:p>
            <a:pPr algn="ctr"/>
            <a:r>
              <a:rPr lang="en-US" dirty="0"/>
              <a:t>g(x) shown in green</a:t>
            </a:r>
          </a:p>
          <a:p>
            <a:pPr algn="ctr"/>
            <a:r>
              <a:rPr lang="en-US" dirty="0"/>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Research, Feb (2012)</a:t>
            </a:r>
            <a:endParaRPr lang="el-GR" sz="1200" i="1" dirty="0"/>
          </a:p>
        </p:txBody>
      </p:sp>
      <p:sp>
        <p:nvSpPr>
          <p:cNvPr id="14" name="TextBox 13"/>
          <p:cNvSpPr txBox="1"/>
          <p:nvPr/>
        </p:nvSpPr>
        <p:spPr>
          <a:xfrm>
            <a:off x="6737467" y="5326252"/>
            <a:ext cx="2089033" cy="369332"/>
          </a:xfrm>
          <a:prstGeom prst="rect">
            <a:avLst/>
          </a:prstGeom>
          <a:noFill/>
        </p:spPr>
        <p:txBody>
          <a:bodyPr wrap="none" rtlCol="0">
            <a:spAutoFit/>
          </a:bodyPr>
          <a:lstStyle/>
          <a:p>
            <a:r>
              <a:rPr lang="en-US" dirty="0">
                <a:hlinkClick r:id="rId6"/>
              </a:rPr>
              <a:t>Library available!</a:t>
            </a:r>
            <a:endParaRPr lang="el-GR" dirty="0"/>
          </a:p>
        </p:txBody>
      </p:sp>
    </p:spTree>
    <p:extLst>
      <p:ext uri="{BB962C8B-B14F-4D97-AF65-F5344CB8AC3E}">
        <p14:creationId xmlns:p14="http://schemas.microsoft.com/office/powerpoint/2010/main" val="1285758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182563"/>
            <a:ext cx="8041440" cy="858837"/>
          </a:xfrm>
        </p:spPr>
        <p:txBody>
          <a:bodyPr/>
          <a:lstStyle/>
          <a:p>
            <a:r>
              <a:rPr lang="en-US" dirty="0"/>
              <a:t>Outline</a:t>
            </a:r>
          </a:p>
        </p:txBody>
      </p:sp>
      <p:sp>
        <p:nvSpPr>
          <p:cNvPr id="5" name="Rectangle 4"/>
          <p:cNvSpPr/>
          <p:nvPr/>
        </p:nvSpPr>
        <p:spPr>
          <a:xfrm>
            <a:off x="457200" y="1216174"/>
            <a:ext cx="8229600" cy="4708981"/>
          </a:xfrm>
          <a:prstGeom prst="rect">
            <a:avLst/>
          </a:prstGeom>
        </p:spPr>
        <p:txBody>
          <a:bodyPr wrap="square">
            <a:spAutoFit/>
          </a:bodyPr>
          <a:lstStyle/>
          <a:p>
            <a:pPr marL="342900" indent="-342900">
              <a:buFont typeface="Wingdings" charset="2"/>
              <a:buChar char="q"/>
            </a:pPr>
            <a:r>
              <a:rPr lang="en-US" sz="2000" dirty="0"/>
              <a:t>Machine Learning basics</a:t>
            </a:r>
          </a:p>
          <a:p>
            <a:pPr marL="342900" indent="-342900">
              <a:buFont typeface="Wingdings" charset="2"/>
              <a:buChar char="q"/>
            </a:pPr>
            <a:r>
              <a:rPr lang="en-US" sz="2000" dirty="0"/>
              <a:t>Introduction to Deep Learning</a:t>
            </a:r>
          </a:p>
          <a:p>
            <a:pPr marL="800100" lvl="1" indent="-342900">
              <a:buFont typeface="Wingdings" charset="2"/>
              <a:buChar char="§"/>
            </a:pPr>
            <a:r>
              <a:rPr lang="en-US" sz="2000" dirty="0"/>
              <a:t>what is Deep Learning</a:t>
            </a:r>
          </a:p>
          <a:p>
            <a:pPr marL="800100" lvl="1" indent="-342900">
              <a:buFont typeface="Wingdings" charset="2"/>
              <a:buChar char="§"/>
            </a:pPr>
            <a:r>
              <a:rPr lang="en-US" sz="2000" dirty="0"/>
              <a:t>why is it useful</a:t>
            </a:r>
          </a:p>
          <a:p>
            <a:pPr marL="342900" indent="-342900">
              <a:buFont typeface="Wingdings" charset="2"/>
              <a:buChar char="q"/>
            </a:pPr>
            <a:r>
              <a:rPr lang="en-US" sz="2000" dirty="0"/>
              <a:t>Main components/hyper-parameters: </a:t>
            </a:r>
          </a:p>
          <a:p>
            <a:pPr marL="800100" lvl="1" indent="-342900">
              <a:buFont typeface="Wingdings" charset="2"/>
              <a:buChar char="§"/>
            </a:pPr>
            <a:r>
              <a:rPr lang="en-US" sz="2000" dirty="0"/>
              <a:t>activation functions</a:t>
            </a:r>
          </a:p>
          <a:p>
            <a:pPr marL="800100" lvl="1" indent="-342900">
              <a:buFont typeface="Wingdings" charset="2"/>
              <a:buChar char="§"/>
            </a:pPr>
            <a:r>
              <a:rPr lang="en-US" sz="2000" dirty="0"/>
              <a:t>optimizers, cost functions and training</a:t>
            </a:r>
          </a:p>
          <a:p>
            <a:pPr marL="800100" lvl="1" indent="-342900">
              <a:buFont typeface="Wingdings" charset="2"/>
              <a:buChar char="§"/>
            </a:pPr>
            <a:r>
              <a:rPr lang="en-US" sz="2000" dirty="0"/>
              <a:t>regularization methods </a:t>
            </a:r>
          </a:p>
          <a:p>
            <a:pPr marL="800100" lvl="1" indent="-342900">
              <a:buFont typeface="Wingdings" charset="2"/>
              <a:buChar char="§"/>
            </a:pPr>
            <a:r>
              <a:rPr lang="en-US" sz="2000" dirty="0"/>
              <a:t>tuning</a:t>
            </a:r>
          </a:p>
          <a:p>
            <a:pPr marL="800100" lvl="1" indent="-342900">
              <a:buFont typeface="Wingdings" charset="2"/>
              <a:buChar char="§"/>
            </a:pPr>
            <a:r>
              <a:rPr lang="en-US" sz="2000" dirty="0"/>
              <a:t>classification vs. regression tasks</a:t>
            </a:r>
          </a:p>
          <a:p>
            <a:pPr marL="342900" indent="-342900">
              <a:buFont typeface="Wingdings" charset="2"/>
              <a:buChar char="q"/>
            </a:pPr>
            <a:r>
              <a:rPr lang="en-US" sz="2000" dirty="0"/>
              <a:t>DNN basic architectures: </a:t>
            </a:r>
          </a:p>
          <a:p>
            <a:pPr marL="800100" lvl="1" indent="-342900">
              <a:buFont typeface="Wingdings" charset="2"/>
              <a:buChar char="§"/>
            </a:pPr>
            <a:r>
              <a:rPr lang="en-US" sz="2000" dirty="0"/>
              <a:t>convolutional</a:t>
            </a:r>
          </a:p>
          <a:p>
            <a:pPr marL="800100" lvl="1" indent="-342900">
              <a:buFont typeface="Wingdings" charset="2"/>
              <a:buChar char="§"/>
            </a:pPr>
            <a:r>
              <a:rPr lang="en-US" sz="2000" dirty="0"/>
              <a:t>recurrent</a:t>
            </a:r>
          </a:p>
          <a:p>
            <a:pPr marL="800100" lvl="1" indent="-342900">
              <a:buFont typeface="Wingdings" charset="2"/>
              <a:buChar char="§"/>
            </a:pPr>
            <a:r>
              <a:rPr lang="en-US" sz="2000" dirty="0"/>
              <a:t>attention mechanism</a:t>
            </a:r>
          </a:p>
          <a:p>
            <a:pPr marL="342900" indent="-342900">
              <a:buFont typeface="Wingdings" charset="2"/>
              <a:buChar char="q"/>
            </a:pPr>
            <a:r>
              <a:rPr lang="en-US" sz="2000" dirty="0"/>
              <a:t>Application example: Relation Extraction</a:t>
            </a:r>
          </a:p>
        </p:txBody>
      </p:sp>
      <p:grpSp>
        <p:nvGrpSpPr>
          <p:cNvPr id="9" name="Ομάδα 8"/>
          <p:cNvGrpSpPr/>
          <p:nvPr/>
        </p:nvGrpSpPr>
        <p:grpSpPr>
          <a:xfrm>
            <a:off x="5704251" y="2833685"/>
            <a:ext cx="3265638" cy="2646878"/>
            <a:chOff x="5554126" y="3570664"/>
            <a:chExt cx="3265638" cy="2646878"/>
          </a:xfrm>
        </p:grpSpPr>
        <p:sp>
          <p:nvSpPr>
            <p:cNvPr id="10" name="TextBox 9"/>
            <p:cNvSpPr txBox="1"/>
            <p:nvPr/>
          </p:nvSpPr>
          <p:spPr>
            <a:xfrm>
              <a:off x="5554126" y="4300568"/>
              <a:ext cx="3265638" cy="1477328"/>
            </a:xfrm>
            <a:prstGeom prst="rect">
              <a:avLst/>
            </a:prstGeom>
            <a:noFill/>
          </p:spPr>
          <p:txBody>
            <a:bodyPr wrap="none" rtlCol="0">
              <a:spAutoFit/>
            </a:bodyPr>
            <a:lstStyle/>
            <a:p>
              <a:pPr algn="ctr"/>
              <a:r>
                <a:rPr lang="en-US" dirty="0"/>
                <a:t>Backpropagation</a:t>
              </a:r>
              <a:endParaRPr lang="el-GR" dirty="0"/>
            </a:p>
            <a:p>
              <a:pPr algn="ctr"/>
              <a:r>
                <a:rPr lang="en-US" dirty="0"/>
                <a:t>GANs &amp; Adversarial training</a:t>
              </a:r>
            </a:p>
            <a:p>
              <a:pPr algn="ctr"/>
              <a:r>
                <a:rPr lang="en-US" dirty="0"/>
                <a:t>Bayesian Deep Learning</a:t>
              </a:r>
            </a:p>
            <a:p>
              <a:pPr algn="ctr"/>
              <a:r>
                <a:rPr lang="en-US" dirty="0"/>
                <a:t>Generative models</a:t>
              </a:r>
            </a:p>
            <a:p>
              <a:pPr algn="ctr"/>
              <a:r>
                <a:rPr lang="en-US" dirty="0"/>
                <a:t>Unsupervised / </a:t>
              </a:r>
              <a:r>
                <a:rPr lang="en-US" dirty="0" err="1"/>
                <a:t>Pretraining</a:t>
              </a:r>
              <a:endParaRPr lang="en-US" dirty="0"/>
            </a:p>
          </p:txBody>
        </p:sp>
        <p:sp>
          <p:nvSpPr>
            <p:cNvPr id="11" name="TextBox 10"/>
            <p:cNvSpPr txBox="1"/>
            <p:nvPr/>
          </p:nvSpPr>
          <p:spPr>
            <a:xfrm>
              <a:off x="6603760" y="3570664"/>
              <a:ext cx="2149522" cy="2646878"/>
            </a:xfrm>
            <a:prstGeom prst="rect">
              <a:avLst/>
            </a:prstGeom>
            <a:noFill/>
          </p:spPr>
          <p:txBody>
            <a:bodyPr wrap="square" rtlCol="0">
              <a:spAutoFit/>
            </a:bodyPr>
            <a:lstStyle/>
            <a:p>
              <a:r>
                <a:rPr lang="en-US" sz="16600" dirty="0">
                  <a:solidFill>
                    <a:srgbClr val="FF0000"/>
                  </a:solidFill>
                </a:rPr>
                <a:t>x</a:t>
              </a:r>
              <a:endParaRPr lang="el-GR" sz="11500" dirty="0">
                <a:solidFill>
                  <a:srgbClr val="FF0000"/>
                </a:solidFill>
              </a:endParaRPr>
            </a:p>
          </p:txBody>
        </p:sp>
      </p:grpSp>
    </p:spTree>
    <p:extLst>
      <p:ext uri="{BB962C8B-B14F-4D97-AF65-F5344CB8AC3E}">
        <p14:creationId xmlns:p14="http://schemas.microsoft.com/office/powerpoint/2010/main" val="3242457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Loss functions and output</a:t>
            </a:r>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p>
          <a:p>
            <a:pPr algn="ct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a:t>Soft-max</a:t>
            </a:r>
          </a:p>
          <a:p>
            <a:pPr algn="ctr"/>
            <a:r>
              <a:rPr lang="en-US" sz="1600" dirty="0"/>
              <a:t> [map </a:t>
            </a:r>
            <a:r>
              <a:rPr lang="en-US" sz="1600" dirty="0">
                <a:solidFill>
                  <a:srgbClr val="222222"/>
                </a:solidFill>
              </a:rPr>
              <a:t>R</a:t>
            </a:r>
            <a:r>
              <a:rPr lang="en-US" sz="1600" baseline="30000" dirty="0">
                <a:solidFill>
                  <a:srgbClr val="222222"/>
                </a:solidFill>
              </a:rPr>
              <a:t>n </a:t>
            </a:r>
            <a:r>
              <a:rPr lang="en-US" sz="1600" dirty="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a:solidFill>
                  <a:srgbClr val="222222"/>
                </a:solidFill>
              </a:rPr>
              <a:t>Linear </a:t>
            </a:r>
            <a:r>
              <a:rPr lang="en-US">
                <a:solidFill>
                  <a:srgbClr val="222222"/>
                </a:solidFill>
              </a:rPr>
              <a:t>(Identity) </a:t>
            </a:r>
          </a:p>
          <a:p>
            <a:pPr algn="ctr"/>
            <a:r>
              <a:rPr lang="en-US" dirty="0">
                <a:solidFill>
                  <a:srgbClr val="222222"/>
                </a:solidFill>
              </a:rPr>
              <a:t>or Sigmoid</a:t>
            </a: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a:solidFill>
                  <a:srgbClr val="222222"/>
                </a:solidFill>
              </a:rPr>
              <a:t>Cost (loss)</a:t>
            </a:r>
          </a:p>
          <a:p>
            <a:r>
              <a:rPr lang="en-US" b="1" dirty="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p:sp>
        <p:nvSpPr>
          <p:cNvPr id="36" name="TextBox 35"/>
          <p:cNvSpPr txBox="1"/>
          <p:nvPr/>
        </p:nvSpPr>
        <p:spPr>
          <a:xfrm>
            <a:off x="213414" y="6255541"/>
            <a:ext cx="2308645" cy="369332"/>
          </a:xfrm>
          <a:prstGeom prst="rect">
            <a:avLst/>
          </a:prstGeom>
          <a:noFill/>
        </p:spPr>
        <p:txBody>
          <a:bodyPr wrap="none" rtlCol="0">
            <a:spAutoFit/>
          </a:bodyPr>
          <a:lstStyle/>
          <a:p>
            <a:r>
              <a:rPr lang="en-US" dirty="0">
                <a:hlinkClick r:id="rId5"/>
              </a:rPr>
              <a:t>List of loss functions</a:t>
            </a:r>
            <a:endParaRPr lang="el-GR" dirty="0"/>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a:solidFill>
                  <a:srgbClr val="222222"/>
                </a:solidFill>
              </a:rPr>
              <a:t>Mean Absolute Error</a:t>
            </a:r>
          </a:p>
        </p:txBody>
      </p:sp>
    </p:spTree>
    <p:extLst>
      <p:ext uri="{BB962C8B-B14F-4D97-AF65-F5344CB8AC3E}">
        <p14:creationId xmlns:p14="http://schemas.microsoft.com/office/powerpoint/2010/main" val="19245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a:t>http://</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a:t>Main CNN idea for text:</a:t>
            </a:r>
          </a:p>
          <a:p>
            <a:r>
              <a:rPr lang="en-US" b="1" dirty="0">
                <a:solidFill>
                  <a:schemeClr val="accent2"/>
                </a:solidFill>
              </a:rPr>
              <a:t>Compute vectors for n-grams</a:t>
            </a:r>
            <a:r>
              <a:rPr lang="en-US" dirty="0"/>
              <a:t> and group them afterwards</a:t>
            </a:r>
          </a:p>
          <a:p>
            <a:endParaRPr lang="en-US" dirty="0"/>
          </a:p>
          <a:p>
            <a:r>
              <a:rPr lang="en-US" dirty="0"/>
              <a:t>Example: “this takes too long” compute vectors for: </a:t>
            </a:r>
          </a:p>
          <a:p>
            <a:r>
              <a:rPr lang="en-US" dirty="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a:t>Main CNN idea for text:</a:t>
            </a:r>
          </a:p>
          <a:p>
            <a:r>
              <a:rPr lang="en-US" dirty="0"/>
              <a:t>Compute vectors for n-grams and </a:t>
            </a:r>
            <a:r>
              <a:rPr lang="en-US" b="1" dirty="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a:t>max pool</a:t>
            </a:r>
          </a:p>
          <a:p>
            <a:r>
              <a:rPr lang="en-US" sz="1400" dirty="0"/>
              <a:t>2x2 filters </a:t>
            </a:r>
          </a:p>
          <a:p>
            <a:r>
              <a:rPr lang="en-US" sz="1400" dirty="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for text classification</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val="89603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with multiple filters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time </a:t>
            </a:r>
          </a:p>
        </p:txBody>
      </p:sp>
    </p:spTree>
    <p:extLst>
      <p:ext uri="{BB962C8B-B14F-4D97-AF65-F5344CB8AC3E}">
        <p14:creationId xmlns:p14="http://schemas.microsoft.com/office/powerpoint/2010/main" val="390593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Recurrent Neural Networks (RNNs)</a:t>
            </a:r>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panose="02040503050406030204" pitchFamily="18" charset="0"/>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panose="02040503050406030204" pitchFamily="18" charset="0"/>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766992"/>
            <a:ext cx="3586238" cy="369332"/>
          </a:xfrm>
          <a:prstGeom prst="rect">
            <a:avLst/>
          </a:prstGeom>
          <a:noFill/>
        </p:spPr>
        <p:txBody>
          <a:bodyPr wrap="none" rtlCol="0">
            <a:spAutoFit/>
          </a:bodyPr>
          <a:lstStyle/>
          <a:p>
            <a:pPr marL="285750" indent="-285750">
              <a:buSzPct val="120000"/>
              <a:buFont typeface="AppleColorEmoji" charset="0"/>
              <a:buChar char="😞"/>
            </a:pPr>
            <a:r>
              <a:rPr lang="en-US" dirty="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0869" y="4818496"/>
            <a:ext cx="5169669" cy="1618196"/>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1" name="Ορθογώνιο 20"/>
          <p:cNvSpPr/>
          <p:nvPr/>
        </p:nvSpPr>
        <p:spPr>
          <a:xfrm>
            <a:off x="1749491" y="6355608"/>
            <a:ext cx="7708900" cy="276999"/>
          </a:xfrm>
          <a:prstGeom prst="rect">
            <a:avLst/>
          </a:prstGeom>
        </p:spPr>
        <p:txBody>
          <a:bodyPr wrap="square">
            <a:spAutoFit/>
          </a:bodyPr>
          <a:lstStyle/>
          <a:p>
            <a:r>
              <a:rPr lang="en-US" sz="1200" i="1" dirty="0">
                <a:latin typeface="Arial" charset="0"/>
                <a:ea typeface="Arial" charset="0"/>
                <a:cs typeface="Arial" charset="0"/>
              </a:rPr>
              <a:t>https://</a:t>
            </a:r>
            <a:r>
              <a:rPr lang="en-US" sz="1200" i="1" dirty="0" err="1">
                <a:latin typeface="Arial" charset="0"/>
                <a:ea typeface="Arial" charset="0"/>
                <a:cs typeface="Arial" charset="0"/>
              </a:rPr>
              <a:t>discuss.pytorch.org</a:t>
            </a:r>
            <a:r>
              <a:rPr lang="en-US" sz="1200" i="1" dirty="0">
                <a:latin typeface="Arial" charset="0"/>
                <a:ea typeface="Arial" charset="0"/>
                <a:cs typeface="Arial" charset="0"/>
              </a:rPr>
              <a:t>/uploads/default/original/1X/6415da0424dd66f2f5b134709b92baa59e604c55.jpg</a:t>
            </a:r>
            <a:endParaRPr lang="el-GR" sz="1200" i="1" dirty="0">
              <a:latin typeface="Arial" charset="0"/>
              <a:ea typeface="Arial" charset="0"/>
              <a:cs typeface="Arial" charset="0"/>
            </a:endParaRPr>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Bidirectional RNNs</a:t>
            </a:r>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a:t>hidden</a:t>
                </a:r>
                <a:r>
                  <a:rPr lang="el-GR" altLang="el-GR" dirty="0"/>
                  <a:t> </a:t>
                </a:r>
                <a:r>
                  <a:rPr lang="el-GR" altLang="el-GR" dirty="0" err="1"/>
                  <a:t>state</a:t>
                </a:r>
                <a:r>
                  <a:rPr lang="el-GR" altLang="el-GR" dirty="0"/>
                  <a:t> of </a:t>
                </a:r>
                <a:r>
                  <a:rPr lang="el-GR" altLang="el-GR" dirty="0" err="1"/>
                  <a:t>both</a:t>
                </a:r>
                <a:r>
                  <a:rPr lang="el-GR" altLang="el-GR" dirty="0"/>
                  <a:t> </a:t>
                </a:r>
                <a:r>
                  <a:rPr lang="el-GR" altLang="el-GR" dirty="0" err="1"/>
                  <a:t>RNNs</a:t>
                </a:r>
                <a:r>
                  <a:rPr lang="en-US" altLang="el-GR" dirty="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06573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Sequence 2 Sequence or Encoder Decoder model</a:t>
            </a:r>
          </a:p>
        </p:txBody>
      </p:sp>
      <p:pic>
        <p:nvPicPr>
          <p:cNvPr id="8" name="Εικόνα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0" y="1701800"/>
            <a:ext cx="5177453" cy="4781856"/>
          </a:xfrm>
          <a:prstGeom prst="rect">
            <a:avLst/>
          </a:prstGeom>
        </p:spPr>
      </p:pic>
      <p:sp>
        <p:nvSpPr>
          <p:cNvPr id="9" name="TextBox 8"/>
          <p:cNvSpPr txBox="1"/>
          <p:nvPr/>
        </p:nvSpPr>
        <p:spPr>
          <a:xfrm>
            <a:off x="5478241" y="4800600"/>
            <a:ext cx="3437159" cy="369332"/>
          </a:xfrm>
          <a:prstGeom prst="rect">
            <a:avLst/>
          </a:prstGeom>
          <a:noFill/>
        </p:spPr>
        <p:txBody>
          <a:bodyPr wrap="none" rtlCol="0">
            <a:spAutoFit/>
          </a:bodyPr>
          <a:lstStyle/>
          <a:p>
            <a:r>
              <a:rPr lang="en-US" dirty="0">
                <a:hlinkClick r:id="rId4"/>
              </a:rPr>
              <a:t>Try many other models for MT</a:t>
            </a:r>
            <a:endParaRPr lang="el-GR" dirty="0"/>
          </a:p>
        </p:txBody>
      </p:sp>
      <p:sp>
        <p:nvSpPr>
          <p:cNvPr id="10" name="Ορθογώνιο 9"/>
          <p:cNvSpPr/>
          <p:nvPr/>
        </p:nvSpPr>
        <p:spPr>
          <a:xfrm>
            <a:off x="5130800" y="6021991"/>
            <a:ext cx="3784600" cy="646331"/>
          </a:xfrm>
          <a:prstGeom prst="rect">
            <a:avLst/>
          </a:prstGeom>
        </p:spPr>
        <p:txBody>
          <a:bodyPr wrap="square">
            <a:spAutoFit/>
          </a:bodyPr>
          <a:lstStyle/>
          <a:p>
            <a:r>
              <a:rPr lang="en-US" sz="1200" i="1" dirty="0">
                <a:solidFill>
                  <a:srgbClr val="222222"/>
                </a:solidFill>
                <a:latin typeface="Arial" charset="0"/>
              </a:rPr>
              <a:t>Cho, </a:t>
            </a:r>
            <a:r>
              <a:rPr lang="en-US" sz="1200" i="1" dirty="0" err="1">
                <a:solidFill>
                  <a:srgbClr val="222222"/>
                </a:solidFill>
                <a:latin typeface="Arial" charset="0"/>
              </a:rPr>
              <a:t>Kyunghyun</a:t>
            </a:r>
            <a:r>
              <a:rPr lang="en-US" sz="1200" i="1" dirty="0">
                <a:solidFill>
                  <a:srgbClr val="222222"/>
                </a:solidFill>
                <a:latin typeface="Arial" charset="0"/>
              </a:rPr>
              <a:t>, et al. "Learning phrase representations using RNN encoder-decoder for statistical machine translation." EMNLP 2014</a:t>
            </a:r>
            <a:endParaRPr lang="el-GR" sz="1200" i="1" dirty="0"/>
          </a:p>
        </p:txBody>
      </p:sp>
    </p:spTree>
    <p:extLst>
      <p:ext uri="{BB962C8B-B14F-4D97-AF65-F5344CB8AC3E}">
        <p14:creationId xmlns:p14="http://schemas.microsoft.com/office/powerpoint/2010/main" val="426523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p:sp>
        <p:nvSpPr>
          <p:cNvPr id="15" name="TextBox 14"/>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1777281"/>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1777281"/>
              </a:xfrm>
              <a:prstGeom prst="rect">
                <a:avLst/>
              </a:prstGeom>
              <a:blipFill rotWithShape="0">
                <a:blip r:embed="rId4"/>
                <a:stretch>
                  <a:fillRect l="-996" t="-3436" b="-25086"/>
                </a:stretch>
              </a:blipFill>
            </p:spPr>
            <p:txBody>
              <a:bodyPr/>
              <a:lstStyle/>
              <a:p>
                <a:r>
                  <a:rPr lang="el-GR">
                    <a:noFill/>
                  </a:rPr>
                  <a:t> </a:t>
                </a:r>
              </a:p>
            </p:txBody>
          </p:sp>
        </mc:Fallback>
      </mc:AlternateContent>
      <p:sp>
        <p:nvSpPr>
          <p:cNvPr id="20" name="Ορθογώνιο 19"/>
          <p:cNvSpPr/>
          <p:nvPr/>
        </p:nvSpPr>
        <p:spPr>
          <a:xfrm>
            <a:off x="182131" y="5028149"/>
            <a:ext cx="8809469" cy="646331"/>
          </a:xfrm>
          <a:prstGeom prst="rect">
            <a:avLst/>
          </a:prstGeom>
        </p:spPr>
        <p:txBody>
          <a:bodyPr wrap="square">
            <a:spAutoFit/>
          </a:bodyPr>
          <a:lstStyle/>
          <a:p>
            <a:r>
              <a:rPr lang="en-US" dirty="0"/>
              <a:t>Controls how much of past state should matter now</a:t>
            </a:r>
          </a:p>
          <a:p>
            <a:r>
              <a:rPr lang="en-US" dirty="0"/>
              <a:t>If z close to 1, then we can copy information in that unit through many steps!</a:t>
            </a:r>
            <a:endParaRPr lang="el-GR" dirty="0"/>
          </a:p>
        </p:txBody>
      </p:sp>
    </p:spTree>
    <p:extLst>
      <p:ext uri="{BB962C8B-B14F-4D97-AF65-F5344CB8AC3E}">
        <p14:creationId xmlns:p14="http://schemas.microsoft.com/office/powerpoint/2010/main" val="3890802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3480120"/>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3480120"/>
              </a:xfrm>
              <a:prstGeom prst="rect">
                <a:avLst/>
              </a:prstGeom>
              <a:blipFill rotWithShape="0">
                <a:blip r:embed="rId4"/>
                <a:stretch>
                  <a:fillRect l="-996" t="-1751"/>
                </a:stretch>
              </a:blipFill>
            </p:spPr>
            <p:txBody>
              <a:bodyPr/>
              <a:lstStyle/>
              <a:p>
                <a:r>
                  <a:rPr lang="el-GR">
                    <a:noFill/>
                  </a:rPr>
                  <a:t> </a:t>
                </a:r>
              </a:p>
            </p:txBody>
          </p:sp>
        </mc:Fallback>
      </mc:AlternateContent>
      <p:sp>
        <p:nvSpPr>
          <p:cNvPr id="19" name="Ορθογώνιο 18"/>
          <p:cNvSpPr/>
          <p:nvPr/>
        </p:nvSpPr>
        <p:spPr>
          <a:xfrm>
            <a:off x="4749800" y="4846289"/>
            <a:ext cx="4241800" cy="1384995"/>
          </a:xfrm>
          <a:prstGeom prst="rect">
            <a:avLst/>
          </a:prstGeom>
        </p:spPr>
        <p:txBody>
          <a:bodyPr wrap="square">
            <a:spAutoFit/>
          </a:bodyPr>
          <a:lstStyle/>
          <a:p>
            <a:pPr algn="ctr"/>
            <a:r>
              <a:rPr lang="en-US" dirty="0"/>
              <a:t>If reset close to 0, ignore previous hidden state </a:t>
            </a:r>
            <a:r>
              <a:rPr lang="en-US" sz="1600" dirty="0"/>
              <a:t>(allows model to drop information that is irrelevant in the future)</a:t>
            </a:r>
          </a:p>
          <a:p>
            <a:pPr algn="ctr"/>
            <a:endParaRPr lang="en-US" sz="1600" dirty="0"/>
          </a:p>
          <a:p>
            <a:pPr algn="ctr"/>
            <a:endParaRPr lang="en-US" sz="1600" dirty="0"/>
          </a:p>
        </p:txBody>
      </p:sp>
      <p:sp>
        <p:nvSpPr>
          <p:cNvPr id="10" name="Ορθογώνιο 9"/>
          <p:cNvSpPr/>
          <p:nvPr/>
        </p:nvSpPr>
        <p:spPr>
          <a:xfrm>
            <a:off x="182130" y="5812135"/>
            <a:ext cx="8410590" cy="646331"/>
          </a:xfrm>
          <a:prstGeom prst="rect">
            <a:avLst/>
          </a:prstGeom>
        </p:spPr>
        <p:txBody>
          <a:bodyPr wrap="square">
            <a:spAutoFit/>
          </a:bodyPr>
          <a:lstStyle/>
          <a:p>
            <a:r>
              <a:rPr lang="en-US" dirty="0"/>
              <a:t>Units with </a:t>
            </a:r>
            <a:r>
              <a:rPr lang="en-US" b="1" dirty="0">
                <a:solidFill>
                  <a:schemeClr val="accent2"/>
                </a:solidFill>
              </a:rPr>
              <a:t>short-term</a:t>
            </a:r>
            <a:r>
              <a:rPr lang="en-US" dirty="0"/>
              <a:t> dependencies often have </a:t>
            </a:r>
            <a:r>
              <a:rPr lang="en-US" b="1" dirty="0">
                <a:solidFill>
                  <a:schemeClr val="accent2"/>
                </a:solidFill>
              </a:rPr>
              <a:t>reset</a:t>
            </a:r>
            <a:r>
              <a:rPr lang="en-US" dirty="0">
                <a:solidFill>
                  <a:schemeClr val="accent2"/>
                </a:solidFill>
              </a:rPr>
              <a:t> </a:t>
            </a:r>
            <a:r>
              <a:rPr lang="en-US" dirty="0"/>
              <a:t>gates very active</a:t>
            </a:r>
          </a:p>
          <a:p>
            <a:r>
              <a:rPr lang="en-US" dirty="0"/>
              <a:t>Units with </a:t>
            </a:r>
            <a:r>
              <a:rPr lang="en-US" b="1" dirty="0">
                <a:solidFill>
                  <a:schemeClr val="accent2"/>
                </a:solidFill>
              </a:rPr>
              <a:t>long-term</a:t>
            </a:r>
            <a:r>
              <a:rPr lang="en-US" dirty="0"/>
              <a:t> dependencies have active </a:t>
            </a:r>
            <a:r>
              <a:rPr lang="en-US" b="1" dirty="0">
                <a:solidFill>
                  <a:schemeClr val="accent2"/>
                </a:solidFill>
              </a:rPr>
              <a:t>update</a:t>
            </a:r>
            <a:r>
              <a:rPr lang="en-US" dirty="0"/>
              <a:t> gates z </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30865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programmed</a:t>
            </a:r>
          </a:p>
        </p:txBody>
      </p:sp>
      <p:sp>
        <p:nvSpPr>
          <p:cNvPr id="9" name="Rectangle 8"/>
          <p:cNvSpPr/>
          <p:nvPr/>
        </p:nvSpPr>
        <p:spPr>
          <a:xfrm>
            <a:off x="457200" y="5551268"/>
            <a:ext cx="8496300" cy="369332"/>
          </a:xfrm>
          <a:prstGeom prst="rect">
            <a:avLst/>
          </a:prstGeom>
        </p:spPr>
        <p:txBody>
          <a:bodyPr wrap="square">
            <a:spAutoFit/>
          </a:bodyPr>
          <a:lstStyle/>
          <a:p>
            <a:r>
              <a:rPr lang="en-US" dirty="0"/>
              <a:t>Methods that 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805236" y="2547938"/>
            <a:ext cx="3098800" cy="1778000"/>
          </a:xfrm>
          <a:prstGeom prst="rect">
            <a:avLst/>
          </a:prstGeom>
        </p:spPr>
      </p:pic>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Gated Recurrent Units (GRUs)</a:t>
            </a:r>
          </a:p>
        </p:txBody>
      </p:sp>
      <p:sp>
        <p:nvSpPr>
          <p:cNvPr id="14" name="TextBox 13"/>
          <p:cNvSpPr txBox="1"/>
          <p:nvPr/>
        </p:nvSpPr>
        <p:spPr>
          <a:xfrm>
            <a:off x="137522" y="1592570"/>
            <a:ext cx="8854078" cy="1200329"/>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a:t>
            </a:r>
          </a:p>
          <a:p>
            <a:pPr defTabSz="914400" eaLnBrk="0" fontAlgn="base" hangingPunct="0">
              <a:spcBef>
                <a:spcPct val="0"/>
              </a:spcBef>
              <a:spcAft>
                <a:spcPct val="0"/>
              </a:spcAft>
            </a:pPr>
            <a:r>
              <a:rPr lang="en-US" altLang="el-GR" dirty="0"/>
              <a:t>keep around memory to capture </a:t>
            </a:r>
            <a:r>
              <a:rPr lang="en-US" altLang="el-GR" b="1" dirty="0">
                <a:solidFill>
                  <a:schemeClr val="accent2"/>
                </a:solidFill>
              </a:rPr>
              <a:t>long dependencies</a:t>
            </a:r>
          </a:p>
          <a:p>
            <a:pPr defTabSz="914400" eaLnBrk="0" fontAlgn="base" hangingPunct="0">
              <a:spcBef>
                <a:spcPct val="0"/>
              </a:spcBef>
              <a:spcAft>
                <a:spcPct val="0"/>
              </a:spcAft>
            </a:pPr>
            <a:r>
              <a:rPr lang="en-US" altLang="el-GR" dirty="0"/>
              <a:t>Allow error messages to flow at </a:t>
            </a:r>
            <a:r>
              <a:rPr lang="en-US" altLang="el-GR" b="1" dirty="0">
                <a:solidFill>
                  <a:schemeClr val="accent2"/>
                </a:solidFill>
              </a:rPr>
              <a:t>different strengths </a:t>
            </a:r>
            <a:r>
              <a:rPr lang="en-US" altLang="el-GR" dirty="0"/>
              <a:t>depending on the inputs</a:t>
            </a:r>
          </a:p>
          <a:p>
            <a:pPr defTabSz="914400" eaLnBrk="0" fontAlgn="base" hangingPunct="0">
              <a:spcBef>
                <a:spcPct val="0"/>
              </a:spcBef>
              <a:spcAft>
                <a:spcPct val="0"/>
              </a:spcAft>
            </a:pPr>
            <a:endParaRPr lang="en-US" altLang="el-GR" dirty="0"/>
          </a:p>
        </p:txBody>
      </p:sp>
      <mc:AlternateContent xmlns:mc="http://schemas.openxmlformats.org/markup-compatibility/2006" xmlns:a14="http://schemas.microsoft.com/office/drawing/2010/main">
        <mc:Choice Requires="a14">
          <p:sp>
            <p:nvSpPr>
              <p:cNvPr id="17" name="TextBox 16"/>
              <p:cNvSpPr txBox="1"/>
              <p:nvPr/>
            </p:nvSpPr>
            <p:spPr>
              <a:xfrm>
                <a:off x="182131" y="2559197"/>
                <a:ext cx="5508806" cy="4335739"/>
              </a:xfrm>
              <a:prstGeom prst="rect">
                <a:avLst/>
              </a:prstGeom>
              <a:noFill/>
            </p:spPr>
            <p:txBody>
              <a:bodyPr wrap="square" rtlCol="0">
                <a:spAutoFit/>
              </a:bodyPr>
              <a:lstStyle/>
              <a:p>
                <a:r>
                  <a:rPr lang="en-US" dirty="0"/>
                  <a:t>Standard RNN computes hidden layer at next time step directly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l-GR" dirty="0"/>
              </a:p>
              <a:p>
                <a:endParaRPr lang="en-US" dirty="0"/>
              </a:p>
              <a:p>
                <a:r>
                  <a:rPr lang="en-US" dirty="0"/>
                  <a:t>Compute an update gate based on current input word vector and hidden state</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𝑧</m:t>
                          </m:r>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r>
                            <a:rPr lang="en-US" b="0" i="1" smtClean="0">
                              <a:latin typeface="Cambria Math" charset="0"/>
                            </a:rPr>
                            <m:t>𝑈</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r>
                            <a:rPr lang="en-US" i="1">
                              <a:latin typeface="Cambria Math" charset="0"/>
                            </a:rPr>
                            <m:t>(</m:t>
                          </m:r>
                          <m:r>
                            <a:rPr lang="en-US" b="0" i="1" smtClean="0">
                              <a:latin typeface="Cambria Math" charset="0"/>
                            </a:rPr>
                            <m:t>𝑧</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n-US" dirty="0"/>
              </a:p>
              <a:p>
                <a:endParaRPr lang="el-GR" dirty="0"/>
              </a:p>
              <a:p>
                <a:r>
                  <a:rPr lang="en-US" dirty="0"/>
                  <a:t>Compute a reset gate similarly but with different weights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𝑟</m:t>
                          </m:r>
                        </m:e>
                        <m:sub>
                          <m:r>
                            <a:rPr lang="en-US" i="1">
                              <a:latin typeface="Cambria Math" charset="0"/>
                            </a:rPr>
                            <m:t>𝑡</m:t>
                          </m:r>
                        </m:sub>
                      </m:sSub>
                      <m:r>
                        <a:rPr lang="en-US" i="1">
                          <a:latin typeface="Cambria Math" charset="0"/>
                        </a:rPr>
                        <m:t>=  </m:t>
                      </m:r>
                      <m:r>
                        <a:rPr lang="el-GR" i="1">
                          <a:latin typeface="Cambria Math" charset="0"/>
                        </a:rPr>
                        <m:t>𝜎</m:t>
                      </m:r>
                      <m:d>
                        <m:dPr>
                          <m:ctrlPr>
                            <a:rPr lang="el-GR" i="1">
                              <a:latin typeface="Cambria Math" panose="02040503050406030204" pitchFamily="18" charset="0"/>
                            </a:rPr>
                          </m:ctrlPr>
                        </m:dPr>
                        <m:e>
                          <m:sSup>
                            <m:sSupPr>
                              <m:ctrlPr>
                                <a:rPr lang="el-GR" i="1">
                                  <a:latin typeface="Cambria Math" panose="02040503050406030204" pitchFamily="18" charset="0"/>
                                </a:rPr>
                              </m:ctrlPr>
                            </m:sSupPr>
                            <m:e>
                              <m:r>
                                <a:rPr lang="en-US" i="1">
                                  <a:latin typeface="Cambria Math" charset="0"/>
                                </a:rPr>
                                <m:t>𝑈</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r>
                                <a:rPr lang="en-US" i="1">
                                  <a:latin typeface="Cambria Math" charset="0"/>
                                </a:rPr>
                                <m:t>𝑊</m:t>
                              </m:r>
                            </m:e>
                            <m:sup>
                              <m:d>
                                <m:dPr>
                                  <m:ctrlPr>
                                    <a:rPr lang="en-US" b="0" i="1">
                                      <a:latin typeface="Cambria Math" panose="02040503050406030204" pitchFamily="18" charset="0"/>
                                    </a:rPr>
                                  </m:ctrlPr>
                                </m:dPr>
                                <m:e>
                                  <m:r>
                                    <a:rPr lang="en-US" b="0" i="1" smtClean="0">
                                      <a:latin typeface="Cambria Math" charset="0"/>
                                    </a:rPr>
                                    <m:t>𝑟</m:t>
                                  </m:r>
                                </m:e>
                              </m:d>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e>
                      </m:d>
                    </m:oMath>
                  </m:oMathPara>
                </a14:m>
                <a:endParaRPr lang="en-US" dirty="0"/>
              </a:p>
              <a:p>
                <a:endParaRPr lang="en-US" dirty="0"/>
              </a:p>
              <a:p>
                <a:r>
                  <a:rPr lang="en-US" dirty="0"/>
                  <a:t>New memory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n-US" i="1">
                        <a:latin typeface="Cambria Math" charset="0"/>
                      </a:rPr>
                      <m:t>𝑡𝑎𝑛h</m:t>
                    </m:r>
                    <m:r>
                      <a:rPr lang="el-GR" i="1">
                        <a:latin typeface="Cambria Math" charset="0"/>
                      </a:rPr>
                      <m:t>(</m:t>
                    </m:r>
                    <m:sSub>
                      <m:sSubPr>
                        <m:ctrlPr>
                          <a:rPr lang="en-US" i="1">
                            <a:latin typeface="Cambria Math" panose="02040503050406030204" pitchFamily="18" charset="0"/>
                          </a:rPr>
                        </m:ctrlPr>
                      </m:sSubPr>
                      <m:e>
                        <m:r>
                          <a:rPr lang="en-US" i="1">
                            <a:latin typeface="Cambria Math" charset="0"/>
                          </a:rPr>
                          <m:t>𝑟</m:t>
                        </m:r>
                      </m:e>
                      <m:sub>
                        <m:r>
                          <a:rPr lang="en-US" i="1">
                            <a:latin typeface="Cambria Math" charset="0"/>
                          </a:rPr>
                          <m:t>𝑡</m:t>
                        </m:r>
                      </m:sub>
                    </m:sSub>
                    <m:r>
                      <a:rPr lang="it-IT" i="1">
                        <a:latin typeface="Cambria Math" charset="0"/>
                        <a:ea typeface="Cambria Math" charset="0"/>
                        <a:cs typeface="Cambria Math" charset="0"/>
                      </a:rPr>
                      <m:t>∘</m:t>
                    </m:r>
                    <m:r>
                      <a:rPr lang="en-US" i="1">
                        <a:latin typeface="Cambria Math" charset="0"/>
                      </a:rPr>
                      <m:t>𝑈</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i="1">
                        <a:latin typeface="Cambria Math" charset="0"/>
                      </a:rPr>
                      <m:t>𝑊</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a14:m>
                <a:endParaRPr lang="en-US" dirty="0"/>
              </a:p>
              <a:p>
                <a:endParaRPr lang="en-US" dirty="0"/>
              </a:p>
              <a:p>
                <a:r>
                  <a:rPr lang="en-US" dirty="0"/>
                  <a:t>Final memory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h</m:t>
                        </m:r>
                      </m:e>
                      <m:sub>
                        <m:r>
                          <a:rPr lang="en-US" i="1">
                            <a:latin typeface="Cambria Math" charset="0"/>
                          </a:rPr>
                          <m:t>𝑡</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sSub>
                      <m:sSubPr>
                        <m:ctrlPr>
                          <a:rPr lang="en-US" i="1">
                            <a:latin typeface="Cambria Math" panose="02040503050406030204" pitchFamily="18" charset="0"/>
                          </a:rPr>
                        </m:ctrlPr>
                      </m:sSubPr>
                      <m:e>
                        <m:r>
                          <a:rPr lang="it-IT" i="1">
                            <a:latin typeface="Cambria Math" charset="0"/>
                            <a:ea typeface="Cambria Math" charset="0"/>
                            <a:cs typeface="Cambria Math" charset="0"/>
                          </a:rPr>
                          <m:t>∘</m:t>
                        </m:r>
                        <m:r>
                          <a:rPr lang="en-US" i="1">
                            <a:latin typeface="Cambria Math" charset="0"/>
                          </a:rPr>
                          <m:t>h</m:t>
                        </m:r>
                      </m:e>
                      <m:sub>
                        <m:r>
                          <a:rPr lang="en-US" i="1">
                            <a:latin typeface="Cambria Math" charset="0"/>
                          </a:rPr>
                          <m:t>𝑡</m:t>
                        </m:r>
                        <m:r>
                          <a:rPr lang="en-US" i="1">
                            <a:latin typeface="Cambria Math" charset="0"/>
                          </a:rPr>
                          <m:t>−1</m:t>
                        </m:r>
                      </m:sub>
                    </m:sSub>
                    <m:r>
                      <a:rPr lang="en-US" i="1">
                        <a:latin typeface="Cambria Math" charset="0"/>
                      </a:rPr>
                      <m:t>+</m:t>
                    </m:r>
                    <m:r>
                      <a:rPr lang="en-US" b="0" i="1" smtClean="0">
                        <a:latin typeface="Cambria Math" charset="0"/>
                      </a:rPr>
                      <m:t>(1−</m:t>
                    </m:r>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𝑡</m:t>
                        </m:r>
                      </m:sub>
                    </m:sSub>
                    <m:r>
                      <a:rPr lang="en-US" b="0" i="1" smtClean="0">
                        <a:latin typeface="Cambria Math" charset="0"/>
                      </a:rPr>
                      <m:t>)</m:t>
                    </m:r>
                    <m:r>
                      <a:rPr lang="it-IT"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oMath>
                </a14:m>
                <a:endParaRPr lang="en-US" dirty="0"/>
              </a:p>
              <a:p>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131" y="2559197"/>
                <a:ext cx="5508806" cy="4335739"/>
              </a:xfrm>
              <a:prstGeom prst="rect">
                <a:avLst/>
              </a:prstGeom>
              <a:blipFill rotWithShape="0">
                <a:blip r:embed="rId4"/>
                <a:stretch>
                  <a:fillRect l="-996" t="-1406"/>
                </a:stretch>
              </a:blipFill>
            </p:spPr>
            <p:txBody>
              <a:bodyPr/>
              <a:lstStyle/>
              <a:p>
                <a:r>
                  <a:rPr lang="el-GR">
                    <a:noFill/>
                  </a:rPr>
                  <a:t> </a:t>
                </a:r>
              </a:p>
            </p:txBody>
          </p:sp>
        </mc:Fallback>
      </mc:AlternateContent>
      <p:sp>
        <p:nvSpPr>
          <p:cNvPr id="10" name="TextBox 9"/>
          <p:cNvSpPr txBox="1"/>
          <p:nvPr/>
        </p:nvSpPr>
        <p:spPr>
          <a:xfrm>
            <a:off x="5092700" y="4984007"/>
            <a:ext cx="3898900" cy="1200329"/>
          </a:xfrm>
          <a:prstGeom prst="rect">
            <a:avLst/>
          </a:prstGeom>
          <a:noFill/>
        </p:spPr>
        <p:txBody>
          <a:bodyPr wrap="square" rtlCol="0">
            <a:spAutoFit/>
          </a:bodyPr>
          <a:lstStyle/>
          <a:p>
            <a:r>
              <a:rPr lang="en-US" dirty="0">
                <a:hlinkClick r:id="rId5"/>
              </a:rPr>
              <a:t>LSTMs</a:t>
            </a:r>
            <a:r>
              <a:rPr lang="en-US" dirty="0"/>
              <a:t> are a more complex form, but basically same intuition</a:t>
            </a:r>
          </a:p>
          <a:p>
            <a:r>
              <a:rPr lang="en-US" dirty="0"/>
              <a:t>GRUs are often more preferred than LSTMs</a:t>
            </a:r>
          </a:p>
        </p:txBody>
      </p:sp>
      <p:sp>
        <p:nvSpPr>
          <p:cNvPr id="2" name="Ορθογώνιο 1"/>
          <p:cNvSpPr/>
          <p:nvPr/>
        </p:nvSpPr>
        <p:spPr>
          <a:xfrm>
            <a:off x="4572000" y="6226938"/>
            <a:ext cx="4572000" cy="369332"/>
          </a:xfrm>
          <a:prstGeom prst="rect">
            <a:avLst/>
          </a:prstGeom>
        </p:spPr>
        <p:txBody>
          <a:bodyPr wrap="square">
            <a:spAutoFit/>
          </a:bodyPr>
          <a:lstStyle/>
          <a:p>
            <a:r>
              <a:rPr lang="en-US" dirty="0"/>
              <a:t>combines </a:t>
            </a:r>
            <a:r>
              <a:rPr lang="en-US"/>
              <a:t>current &amp; previous </a:t>
            </a:r>
            <a:r>
              <a:rPr lang="en-US" dirty="0"/>
              <a:t>time steps</a:t>
            </a:r>
          </a:p>
        </p:txBody>
      </p:sp>
      <p:sp>
        <p:nvSpPr>
          <p:cNvPr id="12" name="TextBox 11"/>
          <p:cNvSpPr txBox="1"/>
          <p:nvPr/>
        </p:nvSpPr>
        <p:spPr>
          <a:xfrm>
            <a:off x="5576637" y="4193385"/>
            <a:ext cx="3555999" cy="507831"/>
          </a:xfrm>
          <a:prstGeom prst="rect">
            <a:avLst/>
          </a:prstGeom>
          <a:noFill/>
        </p:spPr>
        <p:txBody>
          <a:bodyPr wrap="square" rtlCol="0">
            <a:spAutoFit/>
          </a:bodyPr>
          <a:lstStyle/>
          <a:p>
            <a:r>
              <a:rPr lang="en-US" sz="900" i="1" dirty="0"/>
              <a:t>http://</a:t>
            </a:r>
            <a:r>
              <a:rPr lang="en-US" sz="900" i="1" dirty="0" err="1"/>
              <a:t>www.wildml.com</a:t>
            </a:r>
            <a:r>
              <a:rPr lang="en-US" sz="900" i="1" dirty="0"/>
              <a:t>/2015/10/recurrent-neural-network-tutorial-part-4-implementing-a-grulstm-rnn-with-python-and-theano/</a:t>
            </a:r>
            <a:endParaRPr lang="el-GR" sz="900" i="1" dirty="0"/>
          </a:p>
        </p:txBody>
      </p:sp>
    </p:spTree>
    <p:extLst>
      <p:ext uri="{BB962C8B-B14F-4D97-AF65-F5344CB8AC3E}">
        <p14:creationId xmlns:p14="http://schemas.microsoft.com/office/powerpoint/2010/main" val="117393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Attention Mechanism</a:t>
            </a:r>
          </a:p>
        </p:txBody>
      </p:sp>
      <p:pic>
        <p:nvPicPr>
          <p:cNvPr id="28" name="Εικόνα 27"/>
          <p:cNvPicPr>
            <a:picLocks noChangeAspect="1"/>
          </p:cNvPicPr>
          <p:nvPr/>
        </p:nvPicPr>
        <p:blipFill>
          <a:blip r:embed="rId2"/>
          <a:stretch>
            <a:fillRect/>
          </a:stretch>
        </p:blipFill>
        <p:spPr>
          <a:xfrm>
            <a:off x="2623138" y="1047398"/>
            <a:ext cx="4476750" cy="4188772"/>
          </a:xfrm>
          <a:prstGeom prst="rect">
            <a:avLst/>
          </a:prstGeom>
        </p:spPr>
      </p:pic>
      <p:sp>
        <p:nvSpPr>
          <p:cNvPr id="21" name="Ορθογώνιο 20"/>
          <p:cNvSpPr/>
          <p:nvPr/>
        </p:nvSpPr>
        <p:spPr>
          <a:xfrm>
            <a:off x="1003467" y="5236170"/>
            <a:ext cx="7137065" cy="276999"/>
          </a:xfrm>
          <a:prstGeom prst="rect">
            <a:avLst/>
          </a:prstGeom>
        </p:spPr>
        <p:txBody>
          <a:bodyPr wrap="square">
            <a:spAutoFit/>
          </a:bodyPr>
          <a:lstStyle/>
          <a:p>
            <a:r>
              <a:rPr lang="en-US" sz="1200" i="1" dirty="0" err="1">
                <a:solidFill>
                  <a:srgbClr val="222222"/>
                </a:solidFill>
                <a:latin typeface="Arial" charset="0"/>
              </a:rPr>
              <a:t>Bahdanau</a:t>
            </a:r>
            <a:r>
              <a:rPr lang="en-US" sz="1200" i="1" dirty="0">
                <a:solidFill>
                  <a:srgbClr val="222222"/>
                </a:solidFill>
                <a:latin typeface="Arial" charset="0"/>
              </a:rPr>
              <a:t> D. et al. "Neural machine translation by jointly learning to align and translate." ICLR (2015)</a:t>
            </a:r>
            <a:endParaRPr lang="el-GR" sz="1200" i="1" dirty="0"/>
          </a:p>
        </p:txBody>
      </p:sp>
      <p:sp>
        <p:nvSpPr>
          <p:cNvPr id="23" name="TextBox 22"/>
          <p:cNvSpPr txBox="1"/>
          <p:nvPr/>
        </p:nvSpPr>
        <p:spPr>
          <a:xfrm>
            <a:off x="444500" y="5907206"/>
            <a:ext cx="3639138" cy="369332"/>
          </a:xfrm>
          <a:prstGeom prst="rect">
            <a:avLst/>
          </a:prstGeom>
          <a:noFill/>
        </p:spPr>
        <p:txBody>
          <a:bodyPr wrap="none" rtlCol="0">
            <a:spAutoFit/>
          </a:bodyPr>
          <a:lstStyle/>
          <a:p>
            <a:r>
              <a:rPr lang="en-US" dirty="0"/>
              <a:t>Main idea: retrieve as needed</a:t>
            </a:r>
            <a:endParaRPr lang="el-GR" dirty="0"/>
          </a:p>
        </p:txBody>
      </p:sp>
      <p:sp>
        <p:nvSpPr>
          <p:cNvPr id="26" name="TextBox 25"/>
          <p:cNvSpPr txBox="1"/>
          <p:nvPr/>
        </p:nvSpPr>
        <p:spPr>
          <a:xfrm>
            <a:off x="1130306" y="1396305"/>
            <a:ext cx="2542684" cy="369332"/>
          </a:xfrm>
          <a:prstGeom prst="rect">
            <a:avLst/>
          </a:prstGeom>
          <a:noFill/>
        </p:spPr>
        <p:txBody>
          <a:bodyPr wrap="none" rtlCol="0">
            <a:spAutoFit/>
          </a:bodyPr>
          <a:lstStyle/>
          <a:p>
            <a:r>
              <a:rPr lang="en-US" dirty="0"/>
              <a:t>Pool of </a:t>
            </a:r>
            <a:r>
              <a:rPr lang="en-US"/>
              <a:t>source states</a:t>
            </a:r>
            <a:endParaRPr lang="el-GR" dirty="0"/>
          </a:p>
        </p:txBody>
      </p:sp>
    </p:spTree>
    <p:extLst>
      <p:ext uri="{BB962C8B-B14F-4D97-AF65-F5344CB8AC3E}">
        <p14:creationId xmlns:p14="http://schemas.microsoft.com/office/powerpoint/2010/main" val="2325047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Attention - Scoring</a:t>
            </a:r>
          </a:p>
        </p:txBody>
      </p:sp>
      <p:sp>
        <p:nvSpPr>
          <p:cNvPr id="23" name="TextBox 22"/>
          <p:cNvSpPr txBox="1"/>
          <p:nvPr/>
        </p:nvSpPr>
        <p:spPr>
          <a:xfrm>
            <a:off x="475080" y="5984349"/>
            <a:ext cx="4931158" cy="369332"/>
          </a:xfrm>
          <a:prstGeom prst="rect">
            <a:avLst/>
          </a:prstGeom>
          <a:noFill/>
        </p:spPr>
        <p:txBody>
          <a:bodyPr wrap="none" rtlCol="0">
            <a:spAutoFit/>
          </a:bodyPr>
          <a:lstStyle/>
          <a:p>
            <a:r>
              <a:rPr lang="en-US" b="1" dirty="0">
                <a:solidFill>
                  <a:schemeClr val="accent2"/>
                </a:solidFill>
              </a:rPr>
              <a:t>Compare</a:t>
            </a:r>
            <a:r>
              <a:rPr lang="en-US" dirty="0"/>
              <a:t> target and source hidden states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24100" y="5362692"/>
                <a:ext cx="4660434" cy="4311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charset="0"/>
                        </a:rPr>
                        <m:t>𝑠𝑐𝑜𝑟𝑒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h</m:t>
                              </m:r>
                            </m:e>
                            <m:sub>
                              <m:r>
                                <a:rPr lang="en-US" sz="2400" b="0" i="1" smtClean="0">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charset="0"/>
                                    </a:rPr>
                                    <m:t>h</m:t>
                                  </m:r>
                                </m:e>
                              </m:acc>
                            </m:e>
                            <m:sub>
                              <m:r>
                                <a:rPr lang="en-US" sz="2400" b="0" i="1" smtClean="0">
                                  <a:latin typeface="Cambria Math" charset="0"/>
                                </a:rPr>
                                <m:t>𝑠</m:t>
                              </m:r>
                            </m:sub>
                          </m:sSub>
                        </m:e>
                      </m:d>
                      <m:r>
                        <a:rPr lang="en-US" sz="2400" b="0" i="1" smtClean="0">
                          <a:latin typeface="Cambria Math" charset="0"/>
                        </a:rPr>
                        <m:t>=</m:t>
                      </m:r>
                      <m:sSub>
                        <m:sSubPr>
                          <m:ctrlPr>
                            <a:rPr lang="en-US" sz="2400" i="1">
                              <a:latin typeface="Cambria Math" panose="02040503050406030204" pitchFamily="18" charset="0"/>
                            </a:rPr>
                          </m:ctrlPr>
                        </m:sSubPr>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sub>
                              </m:sSub>
                            </m:e>
                            <m:sup>
                              <m:r>
                                <a:rPr lang="en-US" sz="2400" i="1">
                                  <a:latin typeface="Cambria Math" charset="0"/>
                                </a:rPr>
                                <m:t>𝑇</m:t>
                              </m:r>
                            </m:sup>
                          </m:sSup>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24100" y="5362692"/>
                <a:ext cx="4660434" cy="431144"/>
              </a:xfrm>
              <a:prstGeom prst="rect">
                <a:avLst/>
              </a:prstGeom>
              <a:blipFill rotWithShape="0">
                <a:blip r:embed="rId2"/>
                <a:stretch>
                  <a:fillRect/>
                </a:stretch>
              </a:blipFill>
            </p:spPr>
            <p:txBody>
              <a:bodyPr/>
              <a:lstStyle/>
              <a:p>
                <a:r>
                  <a:rPr lang="el-GR">
                    <a:noFill/>
                  </a:rPr>
                  <a:t> </a:t>
                </a:r>
              </a:p>
            </p:txBody>
          </p:sp>
        </mc:Fallback>
      </mc:AlternateContent>
      <p:pic>
        <p:nvPicPr>
          <p:cNvPr id="7" name="Εικόνα 6"/>
          <p:cNvPicPr>
            <a:picLocks noChangeAspect="1"/>
          </p:cNvPicPr>
          <p:nvPr/>
        </p:nvPicPr>
        <p:blipFill>
          <a:blip r:embed="rId3"/>
          <a:stretch>
            <a:fillRect/>
          </a:stretch>
        </p:blipFill>
        <p:spPr>
          <a:xfrm>
            <a:off x="2040890" y="1286922"/>
            <a:ext cx="5052060" cy="3962400"/>
          </a:xfrm>
          <a:prstGeom prst="rect">
            <a:avLst/>
          </a:prstGeom>
        </p:spPr>
      </p:pic>
      <p:pic>
        <p:nvPicPr>
          <p:cNvPr id="8" name="Εικόνα 7"/>
          <p:cNvPicPr>
            <a:picLocks noChangeAspect="1"/>
          </p:cNvPicPr>
          <p:nvPr/>
        </p:nvPicPr>
        <p:blipFill>
          <a:blip r:embed="rId4"/>
          <a:stretch>
            <a:fillRect/>
          </a:stretch>
        </p:blipFill>
        <p:spPr>
          <a:xfrm>
            <a:off x="2040890" y="1308789"/>
            <a:ext cx="5052060" cy="4063614"/>
          </a:xfrm>
          <a:prstGeom prst="rect">
            <a:avLst/>
          </a:prstGeom>
        </p:spPr>
      </p:pic>
    </p:spTree>
    <p:extLst>
      <p:ext uri="{BB962C8B-B14F-4D97-AF65-F5344CB8AC3E}">
        <p14:creationId xmlns:p14="http://schemas.microsoft.com/office/powerpoint/2010/main" val="15827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Attention - Normalization</a:t>
            </a:r>
          </a:p>
        </p:txBody>
      </p:sp>
      <p:sp>
        <p:nvSpPr>
          <p:cNvPr id="23" name="TextBox 22"/>
          <p:cNvSpPr txBox="1"/>
          <p:nvPr/>
        </p:nvSpPr>
        <p:spPr>
          <a:xfrm>
            <a:off x="490083" y="6022856"/>
            <a:ext cx="3645550" cy="369332"/>
          </a:xfrm>
          <a:prstGeom prst="rect">
            <a:avLst/>
          </a:prstGeom>
          <a:noFill/>
        </p:spPr>
        <p:txBody>
          <a:bodyPr wrap="none" rtlCol="0">
            <a:spAutoFit/>
          </a:bodyPr>
          <a:lstStyle/>
          <a:p>
            <a:r>
              <a:rPr lang="en-US" b="1" dirty="0">
                <a:solidFill>
                  <a:schemeClr val="accent2"/>
                </a:solidFill>
              </a:rPr>
              <a:t>Convert </a:t>
            </a:r>
            <a:r>
              <a:rPr lang="en-US" dirty="0"/>
              <a:t>into alignment weights</a:t>
            </a:r>
            <a:endParaRPr lang="el-GR" dirty="0"/>
          </a:p>
        </p:txBody>
      </p:sp>
      <mc:AlternateContent xmlns:mc="http://schemas.openxmlformats.org/markup-compatibility/2006" xmlns:a14="http://schemas.microsoft.com/office/drawing/2010/main">
        <mc:Choice Requires="a14">
          <p:sp>
            <p:nvSpPr>
              <p:cNvPr id="4" name="TextBox 3"/>
              <p:cNvSpPr txBox="1"/>
              <p:nvPr/>
            </p:nvSpPr>
            <p:spPr>
              <a:xfrm>
                <a:off x="2312858" y="5155555"/>
                <a:ext cx="3554384" cy="82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𝑎</m:t>
                          </m:r>
                        </m:e>
                        <m:sub>
                          <m:r>
                            <a:rPr lang="en-US" sz="2400" b="0" i="1" smtClean="0">
                              <a:latin typeface="Cambria Math" charset="0"/>
                            </a:rPr>
                            <m:t>𝑡</m:t>
                          </m:r>
                        </m:sub>
                      </m:sSub>
                      <m:d>
                        <m:dPr>
                          <m:ctrlPr>
                            <a:rPr lang="en-US" sz="2400" b="0" i="1" smtClean="0">
                              <a:latin typeface="Cambria Math" panose="02040503050406030204" pitchFamily="18" charset="0"/>
                            </a:rPr>
                          </m:ctrlPr>
                        </m:dPr>
                        <m:e>
                          <m:r>
                            <a:rPr lang="en-US" sz="2400" b="0" i="1" smtClean="0">
                              <a:latin typeface="Cambria Math" charset="0"/>
                            </a:rPr>
                            <m:t>𝑠</m:t>
                          </m:r>
                        </m:e>
                      </m:d>
                      <m:r>
                        <a:rPr lang="en-US" sz="2400" b="0" i="1" smtClean="0">
                          <a:latin typeface="Cambria Math" charset="0"/>
                        </a:rPr>
                        <m:t>= </m:t>
                      </m:r>
                      <m:f>
                        <m:fPr>
                          <m:ctrlPr>
                            <a:rPr lang="mr-IN" sz="2400" b="0" i="1" smtClean="0">
                              <a:latin typeface="Cambria Math" panose="02040503050406030204" pitchFamily="18" charset="0"/>
                            </a:rPr>
                          </m:ctrlPr>
                        </m:fPr>
                        <m:num>
                          <m:sSup>
                            <m:sSupPr>
                              <m:ctrlPr>
                                <a:rPr lang="mr-IN" sz="2400" b="0" i="1" smtClean="0">
                                  <a:latin typeface="Cambria Math" panose="02040503050406030204" pitchFamily="18" charset="0"/>
                                </a:rPr>
                              </m:ctrlPr>
                            </m:sSupPr>
                            <m:e>
                              <m:r>
                                <a:rPr lang="en-US" sz="2400" b="0" i="1" smtClean="0">
                                  <a:latin typeface="Cambria Math" charset="0"/>
                                </a:rPr>
                                <m:t>𝑒</m:t>
                              </m:r>
                            </m:e>
                            <m:sup>
                              <m:r>
                                <a:rPr lang="en-US" sz="2400" i="1">
                                  <a:latin typeface="Cambria Math" charset="0"/>
                                </a:rPr>
                                <m:t>𝑠𝑐𝑜𝑟𝑒</m:t>
                              </m:r>
                              <m:r>
                                <a:rPr lang="en-US" sz="2400" i="1">
                                  <a:latin typeface="Cambria Math" charset="0"/>
                                </a:rPr>
                                <m:t>(</m:t>
                              </m:r>
                              <m:r>
                                <a:rPr lang="en-US" sz="2400" b="0" i="1" smtClean="0">
                                  <a:latin typeface="Cambria Math" charset="0"/>
                                </a:rPr>
                                <m:t>𝑠</m:t>
                              </m:r>
                              <m:r>
                                <a:rPr lang="en-US" sz="2400" b="0" i="1" smtClean="0">
                                  <a:latin typeface="Cambria Math" charset="0"/>
                                </a:rPr>
                                <m:t>)</m:t>
                              </m:r>
                            </m:sup>
                          </m:sSup>
                        </m:num>
                        <m:den>
                          <m:nary>
                            <m:naryPr>
                              <m:chr m:val="∑"/>
                              <m:supHide m:val="on"/>
                              <m:ctrlPr>
                                <a:rPr lang="mr-IN" sz="2400" b="0" i="1" smtClean="0">
                                  <a:latin typeface="Cambria Math" panose="02040503050406030204" pitchFamily="18" charset="0"/>
                                </a:rPr>
                              </m:ctrlPr>
                            </m:naryPr>
                            <m:sub>
                              <m:r>
                                <m:rPr>
                                  <m:brk m:alnAt="7"/>
                                </m:rPr>
                                <a:rPr lang="en-US" sz="2400" b="0" i="1" smtClean="0">
                                  <a:latin typeface="Cambria Math" charset="0"/>
                                </a:rPr>
                                <m:t>𝑠</m:t>
                              </m:r>
                              <m:r>
                                <a:rPr lang="en-US" sz="2400" b="0" i="1" smtClean="0">
                                  <a:latin typeface="Cambria Math" charset="0"/>
                                </a:rPr>
                                <m:t>′</m:t>
                              </m:r>
                            </m:sub>
                            <m:sup/>
                            <m:e>
                              <m:sSup>
                                <m:sSupPr>
                                  <m:ctrlPr>
                                    <a:rPr lang="mr-IN" sz="2400" i="1">
                                      <a:latin typeface="Cambria Math" panose="02040503050406030204" pitchFamily="18" charset="0"/>
                                    </a:rPr>
                                  </m:ctrlPr>
                                </m:sSupPr>
                                <m:e>
                                  <m:r>
                                    <a:rPr lang="en-US" sz="2400" i="1">
                                      <a:latin typeface="Cambria Math" charset="0"/>
                                    </a:rPr>
                                    <m:t>𝑒</m:t>
                                  </m:r>
                                </m:e>
                                <m:sup>
                                  <m:r>
                                    <a:rPr lang="en-US" sz="2400" i="1">
                                      <a:latin typeface="Cambria Math" charset="0"/>
                                    </a:rPr>
                                    <m:t>𝑠𝑐𝑜𝑟𝑒</m:t>
                                  </m:r>
                                  <m:r>
                                    <a:rPr lang="en-US" sz="2400" i="1">
                                      <a:latin typeface="Cambria Math" charset="0"/>
                                    </a:rPr>
                                    <m:t>(</m:t>
                                  </m:r>
                                  <m:r>
                                    <a:rPr lang="en-US" sz="2400" i="1">
                                      <a:latin typeface="Cambria Math" charset="0"/>
                                    </a:rPr>
                                    <m:t>𝑠</m:t>
                                  </m:r>
                                  <m:r>
                                    <a:rPr lang="en-US" sz="2400" b="0" i="1" smtClean="0">
                                      <a:latin typeface="Cambria Math" charset="0"/>
                                    </a:rPr>
                                    <m:t>′</m:t>
                                  </m:r>
                                  <m:r>
                                    <a:rPr lang="en-US" sz="2400" i="1">
                                      <a:latin typeface="Cambria Math" charset="0"/>
                                    </a:rPr>
                                    <m:t>)</m:t>
                                  </m:r>
                                </m:sup>
                              </m:sSup>
                            </m:e>
                          </m:nary>
                        </m:den>
                      </m:f>
                    </m:oMath>
                  </m:oMathPara>
                </a14:m>
                <a:endParaRPr lang="el-GR"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312858" y="5155555"/>
                <a:ext cx="3554384" cy="829201"/>
              </a:xfrm>
              <a:prstGeom prst="rect">
                <a:avLst/>
              </a:prstGeom>
              <a:blipFill rotWithShape="0">
                <a:blip r:embed="rId2"/>
                <a:stretch>
                  <a:fillRect/>
                </a:stretch>
              </a:blipFill>
            </p:spPr>
            <p:txBody>
              <a:bodyPr/>
              <a:lstStyle/>
              <a:p>
                <a:r>
                  <a:rPr lang="el-GR">
                    <a:noFill/>
                  </a:rPr>
                  <a:t> </a:t>
                </a:r>
              </a:p>
            </p:txBody>
          </p:sp>
        </mc:Fallback>
      </mc:AlternateContent>
      <p:pic>
        <p:nvPicPr>
          <p:cNvPr id="6" name="Εικόνα 5"/>
          <p:cNvPicPr>
            <a:picLocks noChangeAspect="1"/>
          </p:cNvPicPr>
          <p:nvPr/>
        </p:nvPicPr>
        <p:blipFill>
          <a:blip r:embed="rId3"/>
          <a:stretch>
            <a:fillRect/>
          </a:stretch>
        </p:blipFill>
        <p:spPr>
          <a:xfrm>
            <a:off x="1953758" y="1173460"/>
            <a:ext cx="4967741" cy="3880495"/>
          </a:xfrm>
          <a:prstGeom prst="rect">
            <a:avLst/>
          </a:prstGeom>
        </p:spPr>
      </p:pic>
    </p:spTree>
    <p:extLst>
      <p:ext uri="{BB962C8B-B14F-4D97-AF65-F5344CB8AC3E}">
        <p14:creationId xmlns:p14="http://schemas.microsoft.com/office/powerpoint/2010/main" val="142222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 Context</a:t>
            </a:r>
            <a:br>
              <a:rPr lang="en-US" dirty="0"/>
            </a:br>
            <a:endParaRPr lang="en-US" dirty="0"/>
          </a:p>
        </p:txBody>
      </p:sp>
      <p:pic>
        <p:nvPicPr>
          <p:cNvPr id="3" name="Εικόνα 2"/>
          <p:cNvPicPr>
            <a:picLocks noChangeAspect="1"/>
          </p:cNvPicPr>
          <p:nvPr/>
        </p:nvPicPr>
        <p:blipFill>
          <a:blip r:embed="rId2"/>
          <a:stretch>
            <a:fillRect/>
          </a:stretch>
        </p:blipFill>
        <p:spPr>
          <a:xfrm>
            <a:off x="2260600" y="1228189"/>
            <a:ext cx="4206736" cy="3953411"/>
          </a:xfrm>
          <a:prstGeom prst="rect">
            <a:avLst/>
          </a:prstGeom>
        </p:spPr>
      </p:pic>
      <p:sp>
        <p:nvSpPr>
          <p:cNvPr id="11" name="TextBox 10"/>
          <p:cNvSpPr txBox="1"/>
          <p:nvPr/>
        </p:nvSpPr>
        <p:spPr>
          <a:xfrm>
            <a:off x="490083" y="6022856"/>
            <a:ext cx="4658648" cy="369332"/>
          </a:xfrm>
          <a:prstGeom prst="rect">
            <a:avLst/>
          </a:prstGeom>
          <a:noFill/>
        </p:spPr>
        <p:txBody>
          <a:bodyPr wrap="none" rtlCol="0">
            <a:spAutoFit/>
          </a:bodyPr>
          <a:lstStyle/>
          <a:p>
            <a:r>
              <a:rPr lang="en-US" dirty="0"/>
              <a:t>Build </a:t>
            </a:r>
            <a:r>
              <a:rPr lang="en-US" b="1" dirty="0">
                <a:solidFill>
                  <a:schemeClr val="accent2"/>
                </a:solidFill>
              </a:rPr>
              <a:t>context</a:t>
            </a:r>
            <a:r>
              <a:rPr lang="en-US" dirty="0"/>
              <a:t> vector: weighted average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2971807" y="5181600"/>
                <a:ext cx="24401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 </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charset="0"/>
                            </a:rPr>
                            <m:t>𝑠</m:t>
                          </m:r>
                        </m:sub>
                        <m:sup/>
                        <m:e>
                          <m:sSub>
                            <m:sSubPr>
                              <m:ctrlPr>
                                <a:rPr lang="en-US" sz="2400" i="1">
                                  <a:latin typeface="Cambria Math" panose="02040503050406030204" pitchFamily="18" charset="0"/>
                                </a:rPr>
                              </m:ctrlPr>
                            </m:sSubPr>
                            <m:e>
                              <m:r>
                                <a:rPr lang="en-US" sz="2400" i="1">
                                  <a:latin typeface="Cambria Math" charset="0"/>
                                </a:rPr>
                                <m:t>𝑎</m:t>
                              </m:r>
                            </m:e>
                            <m:sub>
                              <m:r>
                                <a:rPr lang="en-US" sz="2400" i="1">
                                  <a:latin typeface="Cambria Math" charset="0"/>
                                </a:rPr>
                                <m:t>𝑡</m:t>
                              </m:r>
                            </m:sub>
                          </m:sSub>
                          <m:d>
                            <m:dPr>
                              <m:ctrlPr>
                                <a:rPr lang="en-US" sz="2400" i="1">
                                  <a:latin typeface="Cambria Math" panose="02040503050406030204" pitchFamily="18" charset="0"/>
                                </a:rPr>
                              </m:ctrlPr>
                            </m:dPr>
                            <m:e>
                              <m:r>
                                <a:rPr lang="en-US" sz="2400" i="1">
                                  <a:latin typeface="Cambria Math" charset="0"/>
                                </a:rPr>
                                <m:t>𝑠</m:t>
                              </m:r>
                            </m:e>
                          </m:d>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h</m:t>
                                  </m:r>
                                </m:e>
                              </m:acc>
                            </m:e>
                            <m:sub>
                              <m:r>
                                <a:rPr lang="en-US" sz="2400" i="1">
                                  <a:latin typeface="Cambria Math" charset="0"/>
                                </a:rPr>
                                <m:t>𝑠</m:t>
                              </m:r>
                            </m:sub>
                          </m:sSub>
                        </m:e>
                      </m:nary>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2971807" y="5181600"/>
                <a:ext cx="2440155" cy="988540"/>
              </a:xfrm>
              <a:prstGeom prst="rect">
                <a:avLst/>
              </a:prstGeom>
              <a:blipFill rotWithShape="0">
                <a:blip r:embed="rId3"/>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980187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Attention - Context</a:t>
            </a:r>
            <a:br>
              <a:rPr lang="en-US" dirty="0"/>
            </a:br>
            <a:endParaRPr lang="en-US" dirty="0"/>
          </a:p>
        </p:txBody>
      </p:sp>
      <p:sp>
        <p:nvSpPr>
          <p:cNvPr id="11" name="TextBox 10"/>
          <p:cNvSpPr txBox="1"/>
          <p:nvPr/>
        </p:nvSpPr>
        <p:spPr>
          <a:xfrm>
            <a:off x="490083" y="6022856"/>
            <a:ext cx="3291286" cy="369332"/>
          </a:xfrm>
          <a:prstGeom prst="rect">
            <a:avLst/>
          </a:prstGeom>
          <a:noFill/>
        </p:spPr>
        <p:txBody>
          <a:bodyPr wrap="none" rtlCol="0">
            <a:spAutoFit/>
          </a:bodyPr>
          <a:lstStyle/>
          <a:p>
            <a:r>
              <a:rPr lang="en-US" dirty="0"/>
              <a:t>Compute </a:t>
            </a:r>
            <a:r>
              <a:rPr lang="en-US" b="1" dirty="0">
                <a:solidFill>
                  <a:schemeClr val="accent2"/>
                </a:solidFill>
              </a:rPr>
              <a:t>next</a:t>
            </a:r>
            <a:r>
              <a:rPr lang="en-US" dirty="0"/>
              <a:t> hidden state</a:t>
            </a:r>
            <a:endParaRPr lang="el-GR" dirty="0"/>
          </a:p>
        </p:txBody>
      </p:sp>
      <mc:AlternateContent xmlns:mc="http://schemas.openxmlformats.org/markup-compatibility/2006" xmlns:a14="http://schemas.microsoft.com/office/drawing/2010/main">
        <mc:Choice Requires="a14">
          <p:sp>
            <p:nvSpPr>
              <p:cNvPr id="12" name="Ορθογώνιο 11"/>
              <p:cNvSpPr/>
              <p:nvPr/>
            </p:nvSpPr>
            <p:spPr>
              <a:xfrm>
                <a:off x="3212621" y="5346032"/>
                <a:ext cx="271875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h</m:t>
                          </m:r>
                        </m:e>
                        <m:sub>
                          <m:r>
                            <a:rPr lang="en-US" sz="2400" i="1">
                              <a:latin typeface="Cambria Math" charset="0"/>
                            </a:rPr>
                            <m:t>𝑡</m:t>
                          </m:r>
                        </m:sub>
                      </m:sSub>
                      <m:r>
                        <a:rPr lang="en-US" sz="2400" b="0" i="1" smtClean="0">
                          <a:latin typeface="Cambria Math" charset="0"/>
                        </a:rPr>
                        <m:t>=</m:t>
                      </m:r>
                      <m:r>
                        <a:rPr lang="en-US" sz="2400" b="0" i="1" smtClean="0">
                          <a:latin typeface="Cambria Math" charset="0"/>
                        </a:rPr>
                        <m:t>𝑓</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h</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𝑐</m:t>
                          </m:r>
                        </m:e>
                        <m:sub>
                          <m:r>
                            <a:rPr lang="en-US" sz="2400" i="1">
                              <a:latin typeface="Cambria Math" charset="0"/>
                            </a:rPr>
                            <m:t>𝑡</m:t>
                          </m:r>
                        </m:sub>
                      </m:sSub>
                      <m:r>
                        <a:rPr lang="en-US" sz="2400" b="0" i="1" smtClean="0">
                          <a:latin typeface="Cambria Math" charset="0"/>
                        </a:rPr>
                        <m:t>,</m:t>
                      </m:r>
                      <m:sSub>
                        <m:sSubPr>
                          <m:ctrlPr>
                            <a:rPr lang="en-US" sz="2400" i="1">
                              <a:latin typeface="Cambria Math" panose="02040503050406030204" pitchFamily="18" charset="0"/>
                            </a:rPr>
                          </m:ctrlPr>
                        </m:sSubPr>
                        <m:e>
                          <m:r>
                            <a:rPr lang="en-US" sz="2400" b="0" i="1" smtClean="0">
                              <a:latin typeface="Cambria Math" charset="0"/>
                            </a:rPr>
                            <m:t>𝑒</m:t>
                          </m:r>
                        </m:e>
                        <m:sub>
                          <m:r>
                            <a:rPr lang="en-US" sz="2400" i="1">
                              <a:latin typeface="Cambria Math" charset="0"/>
                            </a:rPr>
                            <m:t>𝑡</m:t>
                          </m:r>
                        </m:sub>
                      </m:sSub>
                      <m:r>
                        <a:rPr lang="en-US" sz="2400" b="0" i="1" smtClean="0">
                          <a:latin typeface="Cambria Math" charset="0"/>
                        </a:rPr>
                        <m:t>)</m:t>
                      </m:r>
                    </m:oMath>
                  </m:oMathPara>
                </a14:m>
                <a:endParaRPr lang="el-GR" sz="2400" dirty="0"/>
              </a:p>
            </p:txBody>
          </p:sp>
        </mc:Choice>
        <mc:Fallback xmlns="">
          <p:sp>
            <p:nvSpPr>
              <p:cNvPr id="12" name="Ορθογώνιο 11"/>
              <p:cNvSpPr>
                <a:spLocks noRot="1" noChangeAspect="1" noMove="1" noResize="1" noEditPoints="1" noAdjustHandles="1" noChangeArrowheads="1" noChangeShapeType="1" noTextEdit="1"/>
              </p:cNvSpPr>
              <p:nvPr/>
            </p:nvSpPr>
            <p:spPr>
              <a:xfrm>
                <a:off x="3212621" y="5346032"/>
                <a:ext cx="2718758" cy="461665"/>
              </a:xfrm>
              <a:prstGeom prst="rect">
                <a:avLst/>
              </a:prstGeom>
              <a:blipFill rotWithShape="0">
                <a:blip r:embed="rId2"/>
                <a:stretch>
                  <a:fillRect r="-224" b="-19737"/>
                </a:stretch>
              </a:blipFill>
            </p:spPr>
            <p:txBody>
              <a:bodyPr/>
              <a:lstStyle/>
              <a:p>
                <a:r>
                  <a:rPr lang="el-GR">
                    <a:noFill/>
                  </a:rPr>
                  <a:t> </a:t>
                </a:r>
              </a:p>
            </p:txBody>
          </p:sp>
        </mc:Fallback>
      </mc:AlternateContent>
      <p:pic>
        <p:nvPicPr>
          <p:cNvPr id="4" name="Εικόνα 3"/>
          <p:cNvPicPr>
            <a:picLocks noChangeAspect="1"/>
          </p:cNvPicPr>
          <p:nvPr/>
        </p:nvPicPr>
        <p:blipFill>
          <a:blip r:embed="rId3"/>
          <a:stretch>
            <a:fillRect/>
          </a:stretch>
        </p:blipFill>
        <p:spPr>
          <a:xfrm>
            <a:off x="2259000" y="1148220"/>
            <a:ext cx="4626000" cy="4034121"/>
          </a:xfrm>
          <a:prstGeom prst="rect">
            <a:avLst/>
          </a:prstGeom>
        </p:spPr>
      </p:pic>
      <mc:AlternateContent xmlns:mc="http://schemas.openxmlformats.org/markup-compatibility/2006" xmlns:a14="http://schemas.microsoft.com/office/drawing/2010/main">
        <mc:Choice Requires="a14">
          <p:sp>
            <p:nvSpPr>
              <p:cNvPr id="6" name="Ορθογώνιο 5"/>
              <p:cNvSpPr/>
              <p:nvPr/>
            </p:nvSpPr>
            <p:spPr>
              <a:xfrm>
                <a:off x="6325079" y="3398080"/>
                <a:ext cx="64658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b="0" i="1">
                              <a:latin typeface="Cambria Math" charset="0"/>
                            </a:rPr>
                            <m:t>𝑒</m:t>
                          </m:r>
                        </m:e>
                        <m:sub>
                          <m:r>
                            <a:rPr lang="en-US" sz="3200" b="0" i="1">
                              <a:latin typeface="Cambria Math" charset="0"/>
                            </a:rPr>
                            <m:t>𝑡</m:t>
                          </m:r>
                        </m:sub>
                      </m:sSub>
                    </m:oMath>
                  </m:oMathPara>
                </a14:m>
                <a:endParaRPr lang="el-GR" sz="2800" dirty="0"/>
              </a:p>
            </p:txBody>
          </p:sp>
        </mc:Choice>
        <mc:Fallback xmlns="">
          <p:sp>
            <p:nvSpPr>
              <p:cNvPr id="6" name="Ορθογώνιο 5"/>
              <p:cNvSpPr>
                <a:spLocks noRot="1" noChangeAspect="1" noMove="1" noResize="1" noEditPoints="1" noAdjustHandles="1" noChangeArrowheads="1" noChangeShapeType="1" noTextEdit="1"/>
              </p:cNvSpPr>
              <p:nvPr/>
            </p:nvSpPr>
            <p:spPr>
              <a:xfrm>
                <a:off x="6325079" y="3398080"/>
                <a:ext cx="646587" cy="584775"/>
              </a:xfrm>
              <a:prstGeom prst="rect">
                <a:avLst/>
              </a:prstGeom>
              <a:blipFill rotWithShape="0">
                <a:blip r:embed="rId4"/>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1488576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838200" y="2679833"/>
            <a:ext cx="7467600" cy="3951337"/>
          </a:xfrm>
        </p:spPr>
        <p:txBody>
          <a:bodyPr>
            <a:normAutofit/>
          </a:bodyPr>
          <a:lstStyle/>
          <a:p>
            <a:pPr marL="0" indent="0">
              <a:buNone/>
            </a:pPr>
            <a:r>
              <a:rPr lang="en-US" sz="3600" b="1" dirty="0">
                <a:solidFill>
                  <a:schemeClr val="tx1"/>
                </a:solidFill>
                <a:hlinkClick r:id="rId2"/>
              </a:rPr>
              <a:t>https://uofi.box.com/v/cs510DL</a:t>
            </a:r>
            <a:endParaRPr lang="en-US" sz="3600" b="1" dirty="0">
              <a:solidFill>
                <a:schemeClr val="tx1"/>
              </a:solidFill>
            </a:endParaRPr>
          </a:p>
          <a:p>
            <a:pPr marL="0" indent="0">
              <a:buNone/>
            </a:pPr>
            <a:endParaRPr lang="en-US" sz="3600" b="1" dirty="0">
              <a:solidFill>
                <a:schemeClr val="tx1"/>
              </a:solidFill>
            </a:endParaRPr>
          </a:p>
          <a:p>
            <a:pPr marL="0" indent="0">
              <a:buNone/>
            </a:pPr>
            <a:r>
              <a:rPr lang="en-US" dirty="0">
                <a:solidFill>
                  <a:schemeClr val="tx1"/>
                </a:solidFill>
              </a:rPr>
              <a:t>Binary Classification</a:t>
            </a:r>
          </a:p>
          <a:p>
            <a:pPr marL="0" indent="0">
              <a:buNone/>
            </a:pPr>
            <a:r>
              <a:rPr lang="en-US" i="1" dirty="0"/>
              <a:t>Dataset of 25,000 movies reviews from IMDB, labeled by sentiment (positive/negative)</a:t>
            </a:r>
          </a:p>
          <a:p>
            <a:pPr marL="0" indent="0">
              <a:buNone/>
            </a:pPr>
            <a:endParaRPr lang="el-GR" sz="3600" b="1" dirty="0">
              <a:solidFill>
                <a:schemeClr val="tx1"/>
              </a:solidFill>
            </a:endParaRPr>
          </a:p>
        </p:txBody>
      </p:sp>
      <p:sp>
        <p:nvSpPr>
          <p:cNvPr id="4" name="Title 1"/>
          <p:cNvSpPr txBox="1">
            <a:spLocks/>
          </p:cNvSpPr>
          <p:nvPr/>
        </p:nvSpPr>
        <p:spPr>
          <a:xfrm>
            <a:off x="551280" y="182563"/>
            <a:ext cx="8041440" cy="350233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a:t>
            </a:r>
          </a:p>
          <a:p>
            <a:r>
              <a:rPr lang="en-US" dirty="0"/>
              <a:t>IMDB Movie reviews sentiment classification</a:t>
            </a:r>
          </a:p>
          <a:p>
            <a:r>
              <a:rPr lang="en-US" dirty="0"/>
              <a:t> </a:t>
            </a:r>
            <a:br>
              <a:rPr lang="en-US" dirty="0"/>
            </a:br>
            <a:endParaRPr lang="en-US" dirty="0"/>
          </a:p>
        </p:txBody>
      </p:sp>
    </p:spTree>
    <p:extLst>
      <p:ext uri="{BB962C8B-B14F-4D97-AF65-F5344CB8AC3E}">
        <p14:creationId xmlns:p14="http://schemas.microsoft.com/office/powerpoint/2010/main" val="1832403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6584" y="1615440"/>
            <a:ext cx="7258050" cy="3381385"/>
          </a:xfrm>
          <a:prstGeom prst="rect">
            <a:avLst/>
          </a:prstGeom>
        </p:spPr>
      </p:pic>
      <p:sp>
        <p:nvSpPr>
          <p:cNvPr id="3" name="Rectangle 2"/>
          <p:cNvSpPr/>
          <p:nvPr/>
        </p:nvSpPr>
        <p:spPr>
          <a:xfrm>
            <a:off x="5410418" y="4776877"/>
            <a:ext cx="3600232" cy="1754326"/>
          </a:xfrm>
          <a:prstGeom prst="rect">
            <a:avLst/>
          </a:prstGeom>
        </p:spPr>
        <p:txBody>
          <a:bodyPr wrap="square">
            <a:spAutoFit/>
          </a:bodyPr>
          <a:lstStyle/>
          <a:p>
            <a:r>
              <a:rPr lang="en-US" dirty="0"/>
              <a:t>Useful for:</a:t>
            </a:r>
          </a:p>
          <a:p>
            <a:pPr marL="285750" indent="-285750">
              <a:buFont typeface="Arial"/>
              <a:buChar char="•"/>
            </a:pPr>
            <a:r>
              <a:rPr lang="en-US" dirty="0"/>
              <a:t>knowledge base completion</a:t>
            </a:r>
          </a:p>
          <a:p>
            <a:pPr marL="285750" indent="-285750">
              <a:buFont typeface="Arial"/>
              <a:buChar char="•"/>
            </a:pPr>
            <a:r>
              <a:rPr lang="en-US" dirty="0"/>
              <a:t>social media analysis </a:t>
            </a:r>
          </a:p>
          <a:p>
            <a:pPr marL="285750" indent="-285750">
              <a:buFont typeface="Arial"/>
              <a:buChar char="•"/>
            </a:pPr>
            <a:r>
              <a:rPr lang="en-US" dirty="0"/>
              <a:t>question answering</a:t>
            </a:r>
          </a:p>
          <a:p>
            <a:pPr marL="285750" indent="-285750">
              <a:buFont typeface="Arial"/>
              <a:buChar char="•"/>
            </a:pPr>
            <a:r>
              <a:rPr lang="en-US" dirty="0"/>
              <a:t>…</a:t>
            </a:r>
          </a:p>
        </p:txBody>
      </p:sp>
      <p:sp>
        <p:nvSpPr>
          <p:cNvPr id="6" name="Rectangle 5"/>
          <p:cNvSpPr/>
          <p:nvPr/>
        </p:nvSpPr>
        <p:spPr>
          <a:xfrm>
            <a:off x="123825" y="4996825"/>
            <a:ext cx="5116915" cy="230832"/>
          </a:xfrm>
          <a:prstGeom prst="rect">
            <a:avLst/>
          </a:prstGeom>
        </p:spPr>
        <p:txBody>
          <a:bodyPr wrap="square">
            <a:spAutoFit/>
          </a:bodyPr>
          <a:lstStyle/>
          <a:p>
            <a:r>
              <a:rPr lang="en-US" sz="900" i="1" dirty="0"/>
              <a:t>http://</a:t>
            </a:r>
            <a:r>
              <a:rPr lang="en-US" sz="900" i="1" dirty="0" err="1"/>
              <a:t>www.mathcs.emory.edu</a:t>
            </a:r>
            <a:r>
              <a:rPr lang="en-US" sz="900" i="1" dirty="0"/>
              <a:t>/~</a:t>
            </a:r>
            <a:r>
              <a:rPr lang="en-US" sz="900" i="1" dirty="0" err="1"/>
              <a:t>dsavenk</a:t>
            </a:r>
            <a:r>
              <a:rPr lang="en-US" sz="900" i="1" dirty="0"/>
              <a:t>/slides/</a:t>
            </a:r>
            <a:r>
              <a:rPr lang="en-US" sz="900" i="1" dirty="0" err="1"/>
              <a:t>relation_extraction</a:t>
            </a:r>
            <a:r>
              <a:rPr lang="en-US" sz="900" i="1" dirty="0"/>
              <a:t>/</a:t>
            </a:r>
            <a:r>
              <a:rPr lang="en-US" sz="900" i="1" dirty="0" err="1"/>
              <a:t>img</a:t>
            </a:r>
            <a:r>
              <a:rPr lang="en-US" sz="900" i="1" dirty="0"/>
              <a:t>/</a:t>
            </a:r>
            <a:r>
              <a:rPr lang="en-US" sz="900" i="1" dirty="0" err="1"/>
              <a:t>distant.png</a:t>
            </a:r>
            <a:endParaRPr lang="en-US" sz="900" i="1" dirty="0"/>
          </a:p>
        </p:txBody>
      </p:sp>
      <p:sp>
        <p:nvSpPr>
          <p:cNvPr id="10"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 Example: </a:t>
            </a:r>
            <a:br>
              <a:rPr lang="en-US" dirty="0"/>
            </a:br>
            <a:r>
              <a:rPr lang="en-US" dirty="0"/>
              <a:t>Relation Extraction from text</a:t>
            </a:r>
          </a:p>
        </p:txBody>
      </p:sp>
    </p:spTree>
    <p:extLst>
      <p:ext uri="{BB962C8B-B14F-4D97-AF65-F5344CB8AC3E}">
        <p14:creationId xmlns:p14="http://schemas.microsoft.com/office/powerpoint/2010/main" val="859879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180" y="1754436"/>
            <a:ext cx="8943639" cy="2954655"/>
          </a:xfrm>
          <a:prstGeom prst="rect">
            <a:avLst/>
          </a:prstGeom>
        </p:spPr>
        <p:txBody>
          <a:bodyPr wrap="square">
            <a:spAutoFit/>
          </a:bodyPr>
          <a:lstStyle/>
          <a:p>
            <a:r>
              <a:rPr lang="en-US" sz="2000" dirty="0"/>
              <a:t>   sentence S = w</a:t>
            </a:r>
            <a:r>
              <a:rPr lang="en-US" sz="2000" baseline="-25000" dirty="0"/>
              <a:t>1</a:t>
            </a:r>
            <a:r>
              <a:rPr lang="en-US" sz="2000" dirty="0"/>
              <a:t> w</a:t>
            </a:r>
            <a:r>
              <a:rPr lang="en-US" sz="2000" baseline="-25000" dirty="0"/>
              <a:t>2 </a:t>
            </a:r>
            <a:r>
              <a:rPr lang="en-US" sz="2000" dirty="0"/>
              <a:t>..</a:t>
            </a:r>
            <a:r>
              <a:rPr lang="en-US" sz="2000" dirty="0">
                <a:solidFill>
                  <a:schemeClr val="accent5">
                    <a:lumMod val="50000"/>
                  </a:schemeClr>
                </a:solidFill>
              </a:rPr>
              <a:t> </a:t>
            </a:r>
            <a:r>
              <a:rPr lang="en-US" sz="2000" b="1" dirty="0">
                <a:solidFill>
                  <a:schemeClr val="accent5">
                    <a:lumMod val="50000"/>
                  </a:schemeClr>
                </a:solidFill>
              </a:rPr>
              <a:t>e</a:t>
            </a:r>
            <a:r>
              <a:rPr lang="en-US" sz="2000" b="1" baseline="-25000" dirty="0">
                <a:solidFill>
                  <a:schemeClr val="accent5">
                    <a:lumMod val="50000"/>
                  </a:schemeClr>
                </a:solidFill>
              </a:rPr>
              <a:t>1</a:t>
            </a:r>
            <a:r>
              <a:rPr lang="en-US" sz="2000" baseline="-25000" dirty="0">
                <a:solidFill>
                  <a:schemeClr val="accent5">
                    <a:lumMod val="50000"/>
                  </a:schemeClr>
                </a:solidFill>
              </a:rPr>
              <a:t> </a:t>
            </a:r>
            <a:r>
              <a:rPr lang="en-US" sz="2000" dirty="0"/>
              <a:t>.. </a:t>
            </a:r>
            <a:r>
              <a:rPr lang="en-US" sz="2000" dirty="0" err="1"/>
              <a:t>w</a:t>
            </a:r>
            <a:r>
              <a:rPr lang="en-US" sz="2000" baseline="-25000" dirty="0" err="1"/>
              <a:t>j</a:t>
            </a:r>
            <a:r>
              <a:rPr lang="en-US" sz="2000" baseline="-25000" dirty="0"/>
              <a:t> </a:t>
            </a:r>
            <a:r>
              <a:rPr lang="en-US" sz="2000" dirty="0"/>
              <a:t>.. </a:t>
            </a:r>
            <a:r>
              <a:rPr lang="en-US" sz="2000" b="1" dirty="0">
                <a:solidFill>
                  <a:srgbClr val="660066"/>
                </a:solidFill>
              </a:rPr>
              <a:t>e</a:t>
            </a:r>
            <a:r>
              <a:rPr lang="en-US" sz="2000" b="1" baseline="-25000" dirty="0">
                <a:solidFill>
                  <a:srgbClr val="660066"/>
                </a:solidFill>
              </a:rPr>
              <a:t>2</a:t>
            </a:r>
            <a:r>
              <a:rPr lang="en-US" sz="2000" dirty="0"/>
              <a:t> .. </a:t>
            </a:r>
            <a:r>
              <a:rPr lang="en-US" sz="2000" dirty="0" err="1"/>
              <a:t>w</a:t>
            </a:r>
            <a:r>
              <a:rPr lang="en-US" sz="2000" baseline="-25000" dirty="0" err="1"/>
              <a:t>n</a:t>
            </a:r>
            <a:r>
              <a:rPr lang="en-US" sz="2000" baseline="-25000" dirty="0"/>
              <a:t> 			 </a:t>
            </a:r>
            <a:r>
              <a:rPr lang="en-US" sz="2000" dirty="0"/>
              <a:t>      </a:t>
            </a:r>
            <a:r>
              <a:rPr lang="en-US" sz="2000" b="1" dirty="0">
                <a:solidFill>
                  <a:schemeClr val="accent5">
                    <a:lumMod val="50000"/>
                  </a:schemeClr>
                </a:solidFill>
              </a:rPr>
              <a:t>e</a:t>
            </a:r>
            <a:r>
              <a:rPr lang="en-US" sz="2000" b="1" baseline="-25000" dirty="0">
                <a:solidFill>
                  <a:schemeClr val="accent5">
                    <a:lumMod val="50000"/>
                  </a:schemeClr>
                </a:solidFill>
              </a:rPr>
              <a:t>1</a:t>
            </a:r>
            <a:r>
              <a:rPr lang="en-US" sz="2000" dirty="0">
                <a:solidFill>
                  <a:schemeClr val="accent5">
                    <a:lumMod val="50000"/>
                  </a:schemeClr>
                </a:solidFill>
              </a:rPr>
              <a:t> </a:t>
            </a:r>
            <a:r>
              <a:rPr lang="en-US" sz="2000" dirty="0"/>
              <a:t>and </a:t>
            </a:r>
            <a:r>
              <a:rPr lang="en-US" sz="2000" b="1" dirty="0">
                <a:solidFill>
                  <a:srgbClr val="660066"/>
                </a:solidFill>
              </a:rPr>
              <a:t>e</a:t>
            </a:r>
            <a:r>
              <a:rPr lang="en-US" sz="2000" b="1" baseline="-25000" dirty="0">
                <a:solidFill>
                  <a:srgbClr val="660066"/>
                </a:solidFill>
              </a:rPr>
              <a:t>2</a:t>
            </a:r>
            <a:r>
              <a:rPr lang="en-US" sz="2000" dirty="0"/>
              <a:t> entities</a:t>
            </a:r>
          </a:p>
          <a:p>
            <a:endParaRPr lang="en-US" sz="2000" dirty="0"/>
          </a:p>
          <a:p>
            <a:endParaRPr lang="en-US" sz="2000" dirty="0"/>
          </a:p>
          <a:p>
            <a:pPr algn="ctr"/>
            <a:r>
              <a:rPr lang="en-US" sz="1600" dirty="0"/>
              <a:t>“The new </a:t>
            </a:r>
            <a:r>
              <a:rPr lang="en-US" sz="1600" b="1" dirty="0">
                <a:solidFill>
                  <a:srgbClr val="1F4E79"/>
                </a:solidFill>
              </a:rPr>
              <a:t>iPhone 7 Plus </a:t>
            </a:r>
            <a:r>
              <a:rPr lang="en-US" sz="1600" dirty="0"/>
              <a:t>includes an improved </a:t>
            </a:r>
            <a:r>
              <a:rPr lang="en-US" sz="1600" b="1" dirty="0">
                <a:solidFill>
                  <a:srgbClr val="7030A0"/>
                </a:solidFill>
              </a:rPr>
              <a:t>camera</a:t>
            </a:r>
            <a:r>
              <a:rPr lang="en-US" sz="1600" dirty="0">
                <a:solidFill>
                  <a:srgbClr val="7030A0"/>
                </a:solidFill>
              </a:rPr>
              <a:t> </a:t>
            </a:r>
            <a:r>
              <a:rPr lang="en-US" sz="1600" dirty="0"/>
              <a:t>to take amazing pictures”</a:t>
            </a:r>
            <a:r>
              <a:rPr lang="en-US" dirty="0"/>
              <a:t>	</a:t>
            </a:r>
            <a:endParaRPr lang="en-US" sz="1400" dirty="0"/>
          </a:p>
          <a:p>
            <a:pPr algn="ctr"/>
            <a:endParaRPr lang="en-US" sz="2400" b="1" dirty="0">
              <a:solidFill>
                <a:schemeClr val="accent2">
                  <a:lumMod val="50000"/>
                </a:schemeClr>
              </a:solidFill>
            </a:endParaRPr>
          </a:p>
          <a:p>
            <a:pPr algn="ctr"/>
            <a:r>
              <a:rPr lang="en-US" sz="2400" b="1" dirty="0">
                <a:solidFill>
                  <a:schemeClr val="accent2">
                    <a:lumMod val="50000"/>
                  </a:schemeClr>
                </a:solidFill>
              </a:rPr>
              <a:t>Component-Whole</a:t>
            </a:r>
            <a:r>
              <a:rPr lang="en-US" sz="2400" b="1" dirty="0"/>
              <a:t>(</a:t>
            </a:r>
            <a:r>
              <a:rPr lang="en-US" sz="2400" b="1" dirty="0">
                <a:solidFill>
                  <a:srgbClr val="1F4E79"/>
                </a:solidFill>
              </a:rPr>
              <a:t>e</a:t>
            </a:r>
            <a:r>
              <a:rPr lang="en-US" sz="2400" b="1" baseline="-25000" dirty="0">
                <a:solidFill>
                  <a:srgbClr val="1F4E79"/>
                </a:solidFill>
              </a:rPr>
              <a:t>1</a:t>
            </a:r>
            <a:r>
              <a:rPr lang="en-US" sz="2400" b="1" dirty="0">
                <a:solidFill>
                  <a:srgbClr val="00B050"/>
                </a:solidFill>
              </a:rPr>
              <a:t> </a:t>
            </a:r>
            <a:r>
              <a:rPr lang="en-US" sz="2400" b="1" dirty="0">
                <a:solidFill>
                  <a:srgbClr val="000000"/>
                </a:solidFill>
              </a:rPr>
              <a:t>,</a:t>
            </a:r>
            <a:r>
              <a:rPr lang="en-US" sz="2400" b="1" dirty="0">
                <a:solidFill>
                  <a:srgbClr val="00B050"/>
                </a:solidFill>
              </a:rPr>
              <a:t> </a:t>
            </a:r>
            <a:r>
              <a:rPr lang="en-US" sz="2400" b="1" dirty="0">
                <a:solidFill>
                  <a:srgbClr val="660066"/>
                </a:solidFill>
              </a:rPr>
              <a:t>e</a:t>
            </a:r>
            <a:r>
              <a:rPr lang="en-US" sz="2400" b="1" baseline="-25000" dirty="0">
                <a:solidFill>
                  <a:srgbClr val="660066"/>
                </a:solidFill>
              </a:rPr>
              <a:t>2</a:t>
            </a:r>
            <a:r>
              <a:rPr lang="en-US" sz="2400" b="1" dirty="0">
                <a:solidFill>
                  <a:srgbClr val="660066"/>
                </a:solidFill>
              </a:rPr>
              <a:t> </a:t>
            </a:r>
            <a:r>
              <a:rPr lang="en-US" sz="2400" b="1" dirty="0"/>
              <a:t>) ? </a:t>
            </a:r>
          </a:p>
          <a:p>
            <a:pPr algn="ctr"/>
            <a:r>
              <a:rPr lang="en-US" sz="2400" b="1" dirty="0">
                <a:solidFill>
                  <a:schemeClr val="accent6"/>
                </a:solidFill>
              </a:rPr>
              <a:t>YES</a:t>
            </a:r>
            <a:r>
              <a:rPr lang="en-US" sz="2400" b="1" dirty="0"/>
              <a:t> / NO</a:t>
            </a:r>
            <a:endParaRPr lang="en-US" sz="2000" dirty="0"/>
          </a:p>
          <a:p>
            <a:endParaRPr lang="en-US" dirty="0"/>
          </a:p>
          <a:p>
            <a:endParaRPr lang="en-US" dirty="0"/>
          </a:p>
        </p:txBody>
      </p:sp>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Task: binary (or multi-class) classification </a:t>
            </a:r>
          </a:p>
        </p:txBody>
      </p:sp>
      <p:sp>
        <p:nvSpPr>
          <p:cNvPr id="10" name="Ορθογώνιο 9"/>
          <p:cNvSpPr/>
          <p:nvPr/>
        </p:nvSpPr>
        <p:spPr>
          <a:xfrm>
            <a:off x="278324" y="4709704"/>
            <a:ext cx="6695681" cy="830997"/>
          </a:xfrm>
          <a:prstGeom prst="rect">
            <a:avLst/>
          </a:prstGeom>
        </p:spPr>
        <p:txBody>
          <a:bodyPr wrap="square">
            <a:spAutoFit/>
          </a:bodyPr>
          <a:lstStyle/>
          <a:p>
            <a:r>
              <a:rPr lang="en-US" sz="1600" dirty="0"/>
              <a:t>It is also possible to include more than two entities as well:</a:t>
            </a:r>
            <a:br>
              <a:rPr lang="en-US" sz="1600" dirty="0"/>
            </a:br>
            <a:r>
              <a:rPr lang="en-US" sz="1600" dirty="0"/>
              <a:t>“At codons 12, the occurrence of point mutations from G to T were observed” </a:t>
            </a:r>
            <a:r>
              <a:rPr lang="en-US" sz="1600" dirty="0">
                <a:sym typeface="Wingdings"/>
              </a:rPr>
              <a:t> </a:t>
            </a:r>
            <a:r>
              <a:rPr lang="en-US" sz="1600" dirty="0"/>
              <a:t>point mutation(</a:t>
            </a:r>
            <a:r>
              <a:rPr lang="en-US" sz="1600" b="1" dirty="0"/>
              <a:t>codon</a:t>
            </a:r>
            <a:r>
              <a:rPr lang="en-US" sz="1600" dirty="0"/>
              <a:t>, </a:t>
            </a:r>
            <a:r>
              <a:rPr lang="en-US" sz="1600" b="1" dirty="0"/>
              <a:t>12</a:t>
            </a:r>
            <a:r>
              <a:rPr lang="en-US" sz="1600" dirty="0"/>
              <a:t>, </a:t>
            </a:r>
            <a:r>
              <a:rPr lang="en-US" sz="1600" b="1" dirty="0"/>
              <a:t>G</a:t>
            </a:r>
            <a:r>
              <a:rPr lang="en-US" sz="1600" dirty="0"/>
              <a:t>, </a:t>
            </a:r>
            <a:r>
              <a:rPr lang="en-US" sz="1600" b="1" dirty="0"/>
              <a:t>T</a:t>
            </a:r>
            <a:r>
              <a:rPr lang="en-US" sz="1600" dirty="0"/>
              <a:t>)</a:t>
            </a:r>
          </a:p>
        </p:txBody>
      </p:sp>
    </p:spTree>
    <p:extLst>
      <p:ext uri="{BB962C8B-B14F-4D97-AF65-F5344CB8AC3E}">
        <p14:creationId xmlns:p14="http://schemas.microsoft.com/office/powerpoint/2010/main" val="3482796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3646" y="2982314"/>
            <a:ext cx="1644359" cy="522000"/>
          </a:xfrm>
          <a:prstGeom prst="rect">
            <a:avLst/>
          </a:prstGeom>
          <a:noFill/>
          <a:ln>
            <a:solidFill>
              <a:schemeClr val="tx2">
                <a:lumMod val="50000"/>
                <a:lumOff val="50000"/>
              </a:schemeClr>
            </a:solidFill>
          </a:ln>
        </p:spPr>
        <p:txBody>
          <a:bodyPr wrap="square" rtlCol="0">
            <a:spAutoFit/>
          </a:bodyPr>
          <a:lstStyle/>
          <a:p>
            <a:pPr algn="ctr"/>
            <a:r>
              <a:rPr lang="en-US" sz="1400" dirty="0"/>
              <a:t>Word indices</a:t>
            </a:r>
          </a:p>
          <a:p>
            <a:pPr algn="ctr"/>
            <a:r>
              <a:rPr lang="en-US" sz="1400" dirty="0"/>
              <a:t>[5, 7, 12, 6, 90 </a:t>
            </a:r>
            <a:r>
              <a:rPr lang="mr-IN" sz="1400" dirty="0"/>
              <a:t>…</a:t>
            </a:r>
            <a:r>
              <a:rPr lang="en-US" sz="1400" dirty="0"/>
              <a:t>]</a:t>
            </a:r>
          </a:p>
        </p:txBody>
      </p:sp>
      <p:sp>
        <p:nvSpPr>
          <p:cNvPr id="5" name="TextBox 4"/>
          <p:cNvSpPr txBox="1"/>
          <p:nvPr/>
        </p:nvSpPr>
        <p:spPr>
          <a:xfrm>
            <a:off x="4554235" y="2982313"/>
            <a:ext cx="1764000" cy="522000"/>
          </a:xfrm>
          <a:prstGeom prst="rect">
            <a:avLst/>
          </a:prstGeom>
          <a:noFill/>
          <a:ln>
            <a:solidFill>
              <a:schemeClr val="tx2">
                <a:lumMod val="50000"/>
                <a:lumOff val="50000"/>
              </a:schemeClr>
            </a:solidFill>
          </a:ln>
        </p:spPr>
        <p:txBody>
          <a:bodyPr wrap="square" rtlCol="0">
            <a:spAutoFit/>
          </a:bodyPr>
          <a:lstStyle/>
          <a:p>
            <a:pPr algn="ctr"/>
            <a:r>
              <a:rPr lang="en-US" sz="1400" dirty="0"/>
              <a:t>Position indices </a:t>
            </a:r>
            <a:r>
              <a:rPr lang="en-US" sz="1400" dirty="0">
                <a:solidFill>
                  <a:srgbClr val="000090"/>
                </a:solidFill>
              </a:rPr>
              <a:t>e</a:t>
            </a:r>
            <a:r>
              <a:rPr lang="en-US" sz="1400" baseline="-25000" dirty="0">
                <a:solidFill>
                  <a:srgbClr val="000090"/>
                </a:solidFill>
              </a:rPr>
              <a:t>1</a:t>
            </a:r>
          </a:p>
          <a:p>
            <a:pPr algn="ctr"/>
            <a:r>
              <a:rPr lang="en-US" sz="1400" dirty="0"/>
              <a:t>[-1, 0, 1, 2, 3 </a:t>
            </a:r>
            <a:r>
              <a:rPr lang="mr-IN" sz="1400" dirty="0"/>
              <a:t>…</a:t>
            </a:r>
            <a:r>
              <a:rPr lang="en-US" sz="1400" dirty="0"/>
              <a:t>]</a:t>
            </a:r>
          </a:p>
        </p:txBody>
      </p:sp>
      <p:sp>
        <p:nvSpPr>
          <p:cNvPr id="6" name="TextBox 5"/>
          <p:cNvSpPr txBox="1"/>
          <p:nvPr/>
        </p:nvSpPr>
        <p:spPr>
          <a:xfrm>
            <a:off x="6504465" y="2968738"/>
            <a:ext cx="1764000" cy="523220"/>
          </a:xfrm>
          <a:prstGeom prst="rect">
            <a:avLst/>
          </a:prstGeom>
          <a:noFill/>
          <a:ln>
            <a:solidFill>
              <a:schemeClr val="tx2">
                <a:lumMod val="50000"/>
                <a:lumOff val="50000"/>
              </a:schemeClr>
            </a:solidFill>
          </a:ln>
        </p:spPr>
        <p:txBody>
          <a:bodyPr wrap="square" rtlCol="0">
            <a:spAutoFit/>
          </a:bodyPr>
          <a:lstStyle/>
          <a:p>
            <a:pPr algn="ctr"/>
            <a:r>
              <a:rPr lang="en-US" sz="1400" dirty="0"/>
              <a:t>Position indices</a:t>
            </a:r>
            <a:r>
              <a:rPr lang="en-US" sz="1400" b="1" dirty="0">
                <a:solidFill>
                  <a:srgbClr val="7030A0"/>
                </a:solidFill>
              </a:rPr>
              <a:t> e</a:t>
            </a:r>
            <a:r>
              <a:rPr lang="en-US" sz="1400" b="1" baseline="-25000" dirty="0">
                <a:solidFill>
                  <a:srgbClr val="7030A0"/>
                </a:solidFill>
              </a:rPr>
              <a:t>2</a:t>
            </a:r>
            <a:endParaRPr lang="en-US" sz="1400" b="1" dirty="0">
              <a:solidFill>
                <a:srgbClr val="7030A0"/>
              </a:solidFill>
            </a:endParaRPr>
          </a:p>
          <a:p>
            <a:pPr algn="ctr"/>
            <a:r>
              <a:rPr lang="en-US" sz="1400" dirty="0"/>
              <a:t>[-4, -3, -2 -1, 0]</a:t>
            </a:r>
          </a:p>
        </p:txBody>
      </p:sp>
      <p:sp>
        <p:nvSpPr>
          <p:cNvPr id="8" name="TextBox 7"/>
          <p:cNvSpPr txBox="1"/>
          <p:nvPr/>
        </p:nvSpPr>
        <p:spPr>
          <a:xfrm>
            <a:off x="1774546" y="2464191"/>
            <a:ext cx="7166254"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Plus </a:t>
            </a:r>
            <a:r>
              <a:rPr lang="en-US" sz="1400" dirty="0"/>
              <a:t>includes an improved </a:t>
            </a:r>
            <a:r>
              <a:rPr lang="en-US" sz="1400" b="1" dirty="0">
                <a:solidFill>
                  <a:srgbClr val="7030A0"/>
                </a:solidFill>
              </a:rPr>
              <a:t>camera</a:t>
            </a:r>
            <a:r>
              <a:rPr lang="en-US" sz="1400" dirty="0">
                <a:solidFill>
                  <a:srgbClr val="7030A0"/>
                </a:solidFill>
              </a:rPr>
              <a:t> </a:t>
            </a:r>
            <a:r>
              <a:rPr lang="en-US" sz="1400" dirty="0"/>
              <a:t>that takes amazing pictures</a:t>
            </a:r>
            <a:endParaRPr lang="en-US" sz="1400" b="1" dirty="0">
              <a:solidFill>
                <a:srgbClr val="000090"/>
              </a:solidFill>
            </a:endParaRPr>
          </a:p>
        </p:txBody>
      </p:sp>
      <p:sp>
        <p:nvSpPr>
          <p:cNvPr id="13" name="Rounded Rectangle 12"/>
          <p:cNvSpPr/>
          <p:nvPr/>
        </p:nvSpPr>
        <p:spPr>
          <a:xfrm>
            <a:off x="2757155" y="3688729"/>
            <a:ext cx="1577340"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Word </a:t>
            </a:r>
            <a:r>
              <a:rPr lang="en-US" sz="1400" dirty="0" err="1">
                <a:solidFill>
                  <a:schemeClr val="tx1"/>
                </a:solidFill>
              </a:rPr>
              <a:t>Embeddings</a:t>
            </a:r>
            <a:endParaRPr lang="en-US" sz="1400" dirty="0">
              <a:solidFill>
                <a:schemeClr val="tx1"/>
              </a:solidFill>
            </a:endParaRPr>
          </a:p>
        </p:txBody>
      </p:sp>
      <p:sp>
        <p:nvSpPr>
          <p:cNvPr id="14" name="Rounded Rectangle 13"/>
          <p:cNvSpPr/>
          <p:nvPr/>
        </p:nvSpPr>
        <p:spPr>
          <a:xfrm>
            <a:off x="4681686" y="3688729"/>
            <a:ext cx="1509098"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dirty="0">
                <a:solidFill>
                  <a:srgbClr val="000090"/>
                </a:solidFill>
              </a:rPr>
              <a:t>e</a:t>
            </a:r>
            <a:r>
              <a:rPr lang="en-US" sz="1400" baseline="-25000" dirty="0">
                <a:solidFill>
                  <a:srgbClr val="000090"/>
                </a:solidFill>
              </a:rPr>
              <a:t>1</a:t>
            </a:r>
          </a:p>
        </p:txBody>
      </p:sp>
      <p:sp>
        <p:nvSpPr>
          <p:cNvPr id="15" name="Rounded Rectangle 14"/>
          <p:cNvSpPr/>
          <p:nvPr/>
        </p:nvSpPr>
        <p:spPr>
          <a:xfrm>
            <a:off x="6640978" y="3688729"/>
            <a:ext cx="1490974" cy="457200"/>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b="1" dirty="0">
                <a:solidFill>
                  <a:srgbClr val="7030A0"/>
                </a:solidFill>
              </a:rPr>
              <a:t>e</a:t>
            </a:r>
            <a:r>
              <a:rPr lang="en-US" sz="1400" b="1" baseline="-25000" dirty="0">
                <a:solidFill>
                  <a:srgbClr val="7030A0"/>
                </a:solidFill>
              </a:rPr>
              <a:t>2</a:t>
            </a:r>
            <a:endParaRPr lang="en-US" sz="1400" b="1" dirty="0">
              <a:solidFill>
                <a:srgbClr val="7030A0"/>
              </a:solidFill>
            </a:endParaRPr>
          </a:p>
        </p:txBody>
      </p:sp>
      <p:cxnSp>
        <p:nvCxnSpPr>
          <p:cNvPr id="16" name="Straight Connector 15"/>
          <p:cNvCxnSpPr/>
          <p:nvPr/>
        </p:nvCxnSpPr>
        <p:spPr>
          <a:xfrm>
            <a:off x="3743751" y="1774133"/>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63092" y="1774132"/>
            <a:ext cx="0" cy="106556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411992" y="4633080"/>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Embeddings</a:t>
            </a:r>
            <a:r>
              <a:rPr lang="en-US" sz="1100" dirty="0">
                <a:solidFill>
                  <a:schemeClr val="tx1"/>
                </a:solidFill>
              </a:rPr>
              <a:t> </a:t>
            </a:r>
            <a:r>
              <a:rPr lang="en-US" sz="1100" dirty="0">
                <a:solidFill>
                  <a:srgbClr val="000090"/>
                </a:solidFill>
              </a:rPr>
              <a:t>e</a:t>
            </a:r>
            <a:r>
              <a:rPr lang="en-US" sz="1100" baseline="-25000" dirty="0">
                <a:solidFill>
                  <a:srgbClr val="000090"/>
                </a:solidFill>
              </a:rPr>
              <a:t>1</a:t>
            </a:r>
          </a:p>
        </p:txBody>
      </p:sp>
      <p:sp>
        <p:nvSpPr>
          <p:cNvPr id="23" name="Rounded Rectangle 22"/>
          <p:cNvSpPr/>
          <p:nvPr/>
        </p:nvSpPr>
        <p:spPr>
          <a:xfrm>
            <a:off x="6888882" y="4633080"/>
            <a:ext cx="1851025"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context </a:t>
            </a:r>
            <a:r>
              <a:rPr lang="en-US" sz="1100" dirty="0" err="1">
                <a:solidFill>
                  <a:schemeClr val="tx1"/>
                </a:solidFill>
              </a:rPr>
              <a:t>embeddings</a:t>
            </a:r>
            <a:endParaRPr lang="en-US" sz="1100" dirty="0">
              <a:solidFill>
                <a:schemeClr val="tx1"/>
              </a:solidFill>
            </a:endParaRPr>
          </a:p>
        </p:txBody>
      </p:sp>
      <p:sp>
        <p:nvSpPr>
          <p:cNvPr id="24" name="Rounded Rectangle 23"/>
          <p:cNvSpPr/>
          <p:nvPr/>
        </p:nvSpPr>
        <p:spPr>
          <a:xfrm>
            <a:off x="5150437" y="4636864"/>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Embeddings</a:t>
            </a:r>
            <a:r>
              <a:rPr lang="en-US" sz="1100" dirty="0">
                <a:solidFill>
                  <a:schemeClr val="tx1"/>
                </a:solidFill>
              </a:rPr>
              <a:t> </a:t>
            </a:r>
            <a:r>
              <a:rPr lang="en-US" sz="1100" dirty="0">
                <a:solidFill>
                  <a:srgbClr val="7030A0"/>
                </a:solidFill>
              </a:rPr>
              <a:t>e</a:t>
            </a:r>
            <a:r>
              <a:rPr lang="en-US" sz="1100" baseline="-25000" dirty="0">
                <a:solidFill>
                  <a:srgbClr val="7030A0"/>
                </a:solidFill>
              </a:rPr>
              <a:t>2</a:t>
            </a:r>
          </a:p>
        </p:txBody>
      </p:sp>
      <p:cxnSp>
        <p:nvCxnSpPr>
          <p:cNvPr id="25" name="Straight Arrow Connector 24"/>
          <p:cNvCxnSpPr>
            <a:endCxn id="22" idx="2"/>
          </p:cNvCxnSpPr>
          <p:nvPr/>
        </p:nvCxnSpPr>
        <p:spPr>
          <a:xfrm flipV="1">
            <a:off x="3503010" y="5090280"/>
            <a:ext cx="697652" cy="340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2"/>
          </p:cNvCxnSpPr>
          <p:nvPr/>
        </p:nvCxnSpPr>
        <p:spPr>
          <a:xfrm flipH="1" flipV="1">
            <a:off x="5939107" y="5094064"/>
            <a:ext cx="227555" cy="35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5963" y="3014744"/>
            <a:ext cx="2190998" cy="738664"/>
          </a:xfrm>
          <a:prstGeom prst="rect">
            <a:avLst/>
          </a:prstGeom>
        </p:spPr>
        <p:txBody>
          <a:bodyPr wrap="square">
            <a:spAutoFit/>
          </a:bodyPr>
          <a:lstStyle/>
          <a:p>
            <a:r>
              <a:rPr lang="en-US" sz="1400" dirty="0"/>
              <a:t>2) word </a:t>
            </a:r>
            <a:r>
              <a:rPr lang="en-US" sz="1400"/>
              <a:t>sequences concatenated with </a:t>
            </a:r>
            <a:r>
              <a:rPr lang="en-US" sz="1400" dirty="0"/>
              <a:t>positional features</a:t>
            </a:r>
          </a:p>
        </p:txBody>
      </p:sp>
      <p:sp>
        <p:nvSpPr>
          <p:cNvPr id="28" name="Rectangle 27"/>
          <p:cNvSpPr/>
          <p:nvPr/>
        </p:nvSpPr>
        <p:spPr>
          <a:xfrm>
            <a:off x="115962" y="1840369"/>
            <a:ext cx="2182738" cy="523220"/>
          </a:xfrm>
          <a:prstGeom prst="rect">
            <a:avLst/>
          </a:prstGeom>
        </p:spPr>
        <p:txBody>
          <a:bodyPr wrap="square">
            <a:spAutoFit/>
          </a:bodyPr>
          <a:lstStyle/>
          <a:p>
            <a:pPr marL="342900" indent="-342900">
              <a:buAutoNum type="arabicParenR"/>
            </a:pPr>
            <a:r>
              <a:rPr lang="en-US" sz="1400" dirty="0"/>
              <a:t>context-wise split of the sentence</a:t>
            </a:r>
          </a:p>
        </p:txBody>
      </p:sp>
      <p:sp>
        <p:nvSpPr>
          <p:cNvPr id="29" name="Rectangle 28"/>
          <p:cNvSpPr/>
          <p:nvPr/>
        </p:nvSpPr>
        <p:spPr>
          <a:xfrm>
            <a:off x="138511" y="4205684"/>
            <a:ext cx="2160190" cy="1169551"/>
          </a:xfrm>
          <a:prstGeom prst="rect">
            <a:avLst/>
          </a:prstGeom>
        </p:spPr>
        <p:txBody>
          <a:bodyPr wrap="square">
            <a:spAutoFit/>
          </a:bodyPr>
          <a:lstStyle/>
          <a:p>
            <a:r>
              <a:rPr lang="en-US" sz="1400" dirty="0"/>
              <a:t>3) concatenating </a:t>
            </a:r>
            <a:r>
              <a:rPr lang="en-US" sz="1400" dirty="0" err="1"/>
              <a:t>embeddings</a:t>
            </a:r>
            <a:r>
              <a:rPr lang="en-US" sz="1400" dirty="0"/>
              <a:t> of two entities with average of word </a:t>
            </a:r>
            <a:r>
              <a:rPr lang="en-US" sz="1400" dirty="0" err="1"/>
              <a:t>embeddings</a:t>
            </a:r>
            <a:r>
              <a:rPr lang="en-US" sz="1400" dirty="0"/>
              <a:t> for rest of the words</a:t>
            </a:r>
          </a:p>
        </p:txBody>
      </p:sp>
      <p:sp>
        <p:nvSpPr>
          <p:cNvPr id="33" name="Rounded Rectangle 32"/>
          <p:cNvSpPr/>
          <p:nvPr/>
        </p:nvSpPr>
        <p:spPr>
          <a:xfrm>
            <a:off x="2097088" y="1908602"/>
            <a:ext cx="157734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Left</a:t>
            </a:r>
          </a:p>
        </p:txBody>
      </p:sp>
      <p:sp>
        <p:nvSpPr>
          <p:cNvPr id="34" name="Rounded Rectangle 33"/>
          <p:cNvSpPr/>
          <p:nvPr/>
        </p:nvSpPr>
        <p:spPr>
          <a:xfrm>
            <a:off x="3954319" y="1908602"/>
            <a:ext cx="1579670"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Middle</a:t>
            </a:r>
          </a:p>
        </p:txBody>
      </p:sp>
      <p:sp>
        <p:nvSpPr>
          <p:cNvPr id="35" name="Rounded Rectangle 34"/>
          <p:cNvSpPr/>
          <p:nvPr/>
        </p:nvSpPr>
        <p:spPr>
          <a:xfrm>
            <a:off x="5792196" y="1919564"/>
            <a:ext cx="1490974" cy="457200"/>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Right</a:t>
            </a:r>
          </a:p>
        </p:txBody>
      </p:sp>
      <p:sp>
        <p:nvSpPr>
          <p:cNvPr id="3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Features / Input representation</a:t>
            </a:r>
          </a:p>
        </p:txBody>
      </p:sp>
      <p:sp>
        <p:nvSpPr>
          <p:cNvPr id="37" name="TextBox 36"/>
          <p:cNvSpPr txBox="1"/>
          <p:nvPr/>
        </p:nvSpPr>
        <p:spPr>
          <a:xfrm>
            <a:off x="1800942" y="5434991"/>
            <a:ext cx="7166254"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Plus </a:t>
            </a:r>
            <a:r>
              <a:rPr lang="en-US" sz="1400" dirty="0"/>
              <a:t>includes an improved </a:t>
            </a:r>
            <a:r>
              <a:rPr lang="en-US" sz="1400" b="1" dirty="0">
                <a:solidFill>
                  <a:srgbClr val="7030A0"/>
                </a:solidFill>
              </a:rPr>
              <a:t>camera</a:t>
            </a:r>
            <a:r>
              <a:rPr lang="en-US" sz="1400" dirty="0">
                <a:solidFill>
                  <a:srgbClr val="7030A0"/>
                </a:solidFill>
              </a:rPr>
              <a:t> </a:t>
            </a:r>
            <a:r>
              <a:rPr lang="en-US" sz="1400" dirty="0"/>
              <a:t>that takes amazing pictures</a:t>
            </a:r>
            <a:endParaRPr lang="en-US" sz="1400" b="1" dirty="0">
              <a:solidFill>
                <a:srgbClr val="000090"/>
              </a:solidFill>
            </a:endParaRPr>
          </a:p>
        </p:txBody>
      </p:sp>
    </p:spTree>
    <p:extLst>
      <p:ext uri="{BB962C8B-B14F-4D97-AF65-F5344CB8AC3E}">
        <p14:creationId xmlns:p14="http://schemas.microsoft.com/office/powerpoint/2010/main" val="41866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3" grpId="0" animBg="1"/>
      <p:bldP spid="14" grpId="0" animBg="1"/>
      <p:bldP spid="15" grpId="0" animBg="1"/>
      <p:bldP spid="22" grpId="0" animBg="1"/>
      <p:bldP spid="23" grpId="0" animBg="1"/>
      <p:bldP spid="24" grpId="0" animBg="1"/>
      <p:bldP spid="27" grpId="0"/>
      <p:bldP spid="28" grpId="0"/>
      <p:bldP spid="29" grpId="0"/>
      <p:bldP spid="33" grpId="0" animBg="1"/>
      <p:bldP spid="34" grpId="0" animBg="1"/>
      <p:bldP spid="35"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Regression</a:t>
              </a:r>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a:t>Supervised</a:t>
            </a:r>
            <a:r>
              <a:rPr lang="en-US" dirty="0"/>
              <a:t>: Learning with a </a:t>
            </a:r>
            <a:r>
              <a:rPr lang="en-US" b="1" dirty="0">
                <a:solidFill>
                  <a:srgbClr val="E68230"/>
                </a:solidFill>
              </a:rPr>
              <a:t>labeled training</a:t>
            </a:r>
            <a:r>
              <a:rPr lang="en-US" dirty="0"/>
              <a:t> set</a:t>
            </a:r>
          </a:p>
          <a:p>
            <a:r>
              <a:rPr lang="en-US" dirty="0"/>
              <a:t>Example: email </a:t>
            </a:r>
            <a:r>
              <a:rPr lang="en-US" i="1" dirty="0">
                <a:solidFill>
                  <a:schemeClr val="accent2">
                    <a:lumMod val="75000"/>
                  </a:schemeClr>
                </a:solidFill>
              </a:rPr>
              <a:t>classification</a:t>
            </a:r>
            <a:r>
              <a:rPr lang="en-US" dirty="0">
                <a:solidFill>
                  <a:schemeClr val="accent2">
                    <a:lumMod val="75000"/>
                  </a:schemeClr>
                </a:solidFill>
              </a:rPr>
              <a:t> </a:t>
            </a:r>
            <a:r>
              <a:rPr lang="en-US" dirty="0"/>
              <a:t>with already labeled emails</a:t>
            </a:r>
          </a:p>
          <a:p>
            <a:endParaRPr lang="en-US" dirty="0"/>
          </a:p>
          <a:p>
            <a:r>
              <a:rPr lang="en-US" b="1" dirty="0"/>
              <a:t>Unsupervised</a:t>
            </a:r>
            <a:r>
              <a:rPr lang="en-US" dirty="0"/>
              <a:t>: Discover </a:t>
            </a:r>
            <a:r>
              <a:rPr lang="en-US" b="1" dirty="0">
                <a:solidFill>
                  <a:srgbClr val="E68230"/>
                </a:solidFill>
              </a:rPr>
              <a:t>patterns</a:t>
            </a:r>
            <a:r>
              <a:rPr lang="en-US" dirty="0"/>
              <a:t> in </a:t>
            </a:r>
            <a:r>
              <a:rPr lang="en-US" b="1" dirty="0">
                <a:solidFill>
                  <a:srgbClr val="E68230"/>
                </a:solidFill>
              </a:rPr>
              <a:t>unlabeled</a:t>
            </a:r>
            <a:r>
              <a:rPr lang="en-US" dirty="0"/>
              <a:t> data</a:t>
            </a:r>
          </a:p>
          <a:p>
            <a:r>
              <a:rPr lang="en-US" dirty="0"/>
              <a:t>Example: </a:t>
            </a:r>
            <a:r>
              <a:rPr lang="en-US" i="1" dirty="0">
                <a:solidFill>
                  <a:srgbClr val="BA6016"/>
                </a:solidFill>
              </a:rPr>
              <a:t>cluster</a:t>
            </a:r>
            <a:r>
              <a:rPr lang="en-US" dirty="0">
                <a:solidFill>
                  <a:srgbClr val="BA6016"/>
                </a:solidFill>
              </a:rPr>
              <a:t> </a:t>
            </a:r>
            <a:r>
              <a:rPr lang="en-US" dirty="0"/>
              <a:t>similar documents based on text</a:t>
            </a:r>
          </a:p>
          <a:p>
            <a:endParaRPr lang="en-US" dirty="0"/>
          </a:p>
          <a:p>
            <a:r>
              <a:rPr lang="en-US" b="1" dirty="0"/>
              <a:t>Reinforcement learning</a:t>
            </a:r>
            <a:r>
              <a:rPr lang="en-US" dirty="0"/>
              <a:t>: learn to </a:t>
            </a:r>
            <a:r>
              <a:rPr lang="en-US" b="1" dirty="0">
                <a:solidFill>
                  <a:schemeClr val="accent2"/>
                </a:solidFill>
              </a:rPr>
              <a:t>act</a:t>
            </a:r>
            <a:r>
              <a:rPr lang="en-US" dirty="0"/>
              <a:t> based on </a:t>
            </a:r>
            <a:r>
              <a:rPr lang="en-US" b="1" dirty="0">
                <a:solidFill>
                  <a:srgbClr val="E68230"/>
                </a:solidFill>
              </a:rPr>
              <a:t>feedback/reward</a:t>
            </a:r>
          </a:p>
          <a:p>
            <a:r>
              <a:rPr lang="en-US" dirty="0"/>
              <a:t>Example: learn to play Go, reward: </a:t>
            </a:r>
            <a:r>
              <a:rPr lang="en-US" i="1" dirty="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Learning</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Classification</a:t>
              </a:r>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a:t>Anomaly Detection</a:t>
            </a:r>
          </a:p>
          <a:p>
            <a:r>
              <a:rPr lang="en-US" dirty="0"/>
              <a:t>Sequence labeling</a:t>
            </a:r>
          </a:p>
          <a:p>
            <a:r>
              <a:rPr lang="mr-IN" dirty="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54049" y="1541471"/>
            <a:ext cx="1945706" cy="447811"/>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Sigmoid</a:t>
            </a:r>
          </a:p>
        </p:txBody>
      </p:sp>
      <p:sp>
        <p:nvSpPr>
          <p:cNvPr id="77" name="TextBox 76"/>
          <p:cNvSpPr txBox="1"/>
          <p:nvPr/>
        </p:nvSpPr>
        <p:spPr>
          <a:xfrm>
            <a:off x="1309200" y="5348078"/>
            <a:ext cx="6012306"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a:t>
            </a:r>
            <a:r>
              <a:rPr lang="en-US" sz="1400" b="1">
                <a:solidFill>
                  <a:srgbClr val="000090"/>
                </a:solidFill>
              </a:rPr>
              <a:t>Plus  </a:t>
            </a:r>
            <a:r>
              <a:rPr lang="en-US" sz="1400"/>
              <a:t>includes </a:t>
            </a:r>
            <a:r>
              <a:rPr lang="en-US" sz="1400" dirty="0"/>
              <a:t>an </a:t>
            </a:r>
            <a:r>
              <a:rPr lang="en-US" sz="1400"/>
              <a:t>improved  </a:t>
            </a:r>
            <a:r>
              <a:rPr lang="en-US" sz="1400" b="1" dirty="0">
                <a:solidFill>
                  <a:srgbClr val="7030A0"/>
                </a:solidFill>
              </a:rPr>
              <a:t>camera</a:t>
            </a:r>
            <a:r>
              <a:rPr lang="en-US" sz="1400" dirty="0">
                <a:solidFill>
                  <a:srgbClr val="7030A0"/>
                </a:solidFill>
              </a:rPr>
              <a:t> </a:t>
            </a:r>
            <a:r>
              <a:rPr lang="en-US" sz="1400" dirty="0"/>
              <a:t>that takes </a:t>
            </a:r>
            <a:r>
              <a:rPr lang="mr-IN" sz="1400" dirty="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Models: MLP</a:t>
            </a:r>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5" name="Rounded Rectangle 171"/>
          <p:cNvSpPr/>
          <p:nvPr/>
        </p:nvSpPr>
        <p:spPr>
          <a:xfrm>
            <a:off x="1057235" y="4568693"/>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a:t>
            </a:r>
            <a:r>
              <a:rPr lang="en-US" sz="1400" dirty="0">
                <a:solidFill>
                  <a:srgbClr val="000090"/>
                </a:solidFill>
              </a:rPr>
              <a:t>e</a:t>
            </a:r>
            <a:r>
              <a:rPr lang="en-US" sz="1400" baseline="-25000" dirty="0">
                <a:solidFill>
                  <a:srgbClr val="000090"/>
                </a:solidFill>
              </a:rPr>
              <a:t>1</a:t>
            </a:r>
          </a:p>
        </p:txBody>
      </p:sp>
      <p:sp>
        <p:nvSpPr>
          <p:cNvPr id="46" name="Rounded Rectangle 172"/>
          <p:cNvSpPr/>
          <p:nvPr/>
        </p:nvSpPr>
        <p:spPr>
          <a:xfrm>
            <a:off x="3173700" y="4568692"/>
            <a:ext cx="22833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context </a:t>
            </a:r>
            <a:r>
              <a:rPr lang="en-US" sz="1400" dirty="0" err="1">
                <a:solidFill>
                  <a:schemeClr val="tx1"/>
                </a:solidFill>
              </a:rPr>
              <a:t>embeddings</a:t>
            </a:r>
            <a:endParaRPr lang="en-US" sz="1400" dirty="0">
              <a:solidFill>
                <a:schemeClr val="tx1"/>
              </a:solidFill>
            </a:endParaRPr>
          </a:p>
        </p:txBody>
      </p:sp>
      <p:sp>
        <p:nvSpPr>
          <p:cNvPr id="47" name="Rounded Rectangle 173"/>
          <p:cNvSpPr/>
          <p:nvPr/>
        </p:nvSpPr>
        <p:spPr>
          <a:xfrm>
            <a:off x="5627765" y="4568692"/>
            <a:ext cx="1945706" cy="588471"/>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Embeddings</a:t>
            </a:r>
            <a:r>
              <a:rPr lang="en-US" sz="1400" dirty="0">
                <a:solidFill>
                  <a:schemeClr val="tx1"/>
                </a:solidFill>
              </a:rPr>
              <a:t> </a:t>
            </a:r>
            <a:r>
              <a:rPr lang="en-US" sz="1400" dirty="0">
                <a:solidFill>
                  <a:srgbClr val="7030A0"/>
                </a:solidFill>
              </a:rPr>
              <a:t>e</a:t>
            </a:r>
            <a:r>
              <a:rPr lang="en-US" sz="1400" baseline="-25000" dirty="0">
                <a:solidFill>
                  <a:srgbClr val="7030A0"/>
                </a:solidFill>
              </a:rPr>
              <a:t>2</a:t>
            </a:r>
          </a:p>
        </p:txBody>
      </p:sp>
      <p:sp>
        <p:nvSpPr>
          <p:cNvPr id="48" name="Rounded Rectangle 175"/>
          <p:cNvSpPr/>
          <p:nvPr/>
        </p:nvSpPr>
        <p:spPr>
          <a:xfrm>
            <a:off x="3342500" y="2864852"/>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Dense Layer 1</a:t>
            </a:r>
          </a:p>
        </p:txBody>
      </p:sp>
      <p:sp>
        <p:nvSpPr>
          <p:cNvPr id="49" name="Rounded Rectangle 176"/>
          <p:cNvSpPr/>
          <p:nvPr/>
        </p:nvSpPr>
        <p:spPr>
          <a:xfrm>
            <a:off x="3342500" y="2142526"/>
            <a:ext cx="1945706" cy="588471"/>
          </a:xfrm>
          <a:prstGeom prst="roundRect">
            <a:avLst/>
          </a:prstGeom>
          <a:solidFill>
            <a:srgbClr val="D6FFB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Dense Layer n</a:t>
            </a:r>
          </a:p>
        </p:txBody>
      </p:sp>
      <p:sp>
        <p:nvSpPr>
          <p:cNvPr id="50" name="TextBox 49"/>
          <p:cNvSpPr txBox="1"/>
          <p:nvPr/>
        </p:nvSpPr>
        <p:spPr>
          <a:xfrm>
            <a:off x="4219976" y="2597143"/>
            <a:ext cx="428258" cy="307777"/>
          </a:xfrm>
          <a:prstGeom prst="rect">
            <a:avLst/>
          </a:prstGeom>
          <a:noFill/>
        </p:spPr>
        <p:txBody>
          <a:bodyPr wrap="square" rtlCol="0">
            <a:spAutoFit/>
          </a:bodyPr>
          <a:lstStyle/>
          <a:p>
            <a:r>
              <a:rPr lang="mr-IN" sz="1400" b="1" dirty="0"/>
              <a:t>…</a:t>
            </a:r>
            <a:endParaRPr lang="en-US" sz="1400" b="1" dirty="0"/>
          </a:p>
        </p:txBody>
      </p:sp>
      <p:cxnSp>
        <p:nvCxnSpPr>
          <p:cNvPr id="51" name="Elbow Connector 180"/>
          <p:cNvCxnSpPr>
            <a:stCxn id="45" idx="0"/>
            <a:endCxn id="48" idx="2"/>
          </p:cNvCxnSpPr>
          <p:nvPr/>
        </p:nvCxnSpPr>
        <p:spPr>
          <a:xfrm rot="5400000" flipH="1" flipV="1">
            <a:off x="2615035" y="2868376"/>
            <a:ext cx="1115370"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Elbow Connector 181"/>
          <p:cNvCxnSpPr>
            <a:stCxn id="47" idx="0"/>
            <a:endCxn id="48" idx="2"/>
          </p:cNvCxnSpPr>
          <p:nvPr/>
        </p:nvCxnSpPr>
        <p:spPr>
          <a:xfrm rot="16200000" flipV="1">
            <a:off x="4900302" y="2868375"/>
            <a:ext cx="1115369" cy="228526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182"/>
          <p:cNvCxnSpPr>
            <a:stCxn id="48" idx="2"/>
            <a:endCxn id="46" idx="0"/>
          </p:cNvCxnSpPr>
          <p:nvPr/>
        </p:nvCxnSpPr>
        <p:spPr>
          <a:xfrm>
            <a:off x="4315353" y="3453323"/>
            <a:ext cx="0" cy="11153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59818" y="6102013"/>
            <a:ext cx="5311069" cy="369332"/>
          </a:xfrm>
          <a:prstGeom prst="rect">
            <a:avLst/>
          </a:prstGeom>
          <a:noFill/>
        </p:spPr>
        <p:txBody>
          <a:bodyPr wrap="none" rtlCol="0">
            <a:spAutoFit/>
          </a:bodyPr>
          <a:lstStyle/>
          <a:p>
            <a:r>
              <a:rPr lang="en-US" dirty="0"/>
              <a:t>Simple </a:t>
            </a:r>
            <a:r>
              <a:rPr lang="en-US"/>
              <a:t>fully-connected multi-layer perceptron</a:t>
            </a:r>
            <a:endParaRPr lang="el-GR" dirty="0"/>
          </a:p>
        </p:txBody>
      </p:sp>
    </p:spTree>
    <p:extLst>
      <p:ext uri="{BB962C8B-B14F-4D97-AF65-F5344CB8AC3E}">
        <p14:creationId xmlns:p14="http://schemas.microsoft.com/office/powerpoint/2010/main" val="638477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Right</a:t>
              </a:r>
            </a:p>
          </p:txBody>
        </p:sp>
        <p:sp>
          <p:nvSpPr>
            <p:cNvPr id="8" name="Rounded Rectangle 7"/>
            <p:cNvSpPr/>
            <p:nvPr/>
          </p:nvSpPr>
          <p:spPr>
            <a:xfrm>
              <a:off x="849708"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Convolutional Layer</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Convolutional Layer</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Convolutional Layer</a:t>
              </a:r>
            </a:p>
          </p:txBody>
        </p:sp>
        <p:sp>
          <p:nvSpPr>
            <p:cNvPr id="11" name="Rounded Rectangle 10"/>
            <p:cNvSpPr/>
            <p:nvPr/>
          </p:nvSpPr>
          <p:spPr>
            <a:xfrm>
              <a:off x="849708"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Max Pooling</a:t>
              </a:r>
            </a:p>
          </p:txBody>
        </p:sp>
        <p:sp>
          <p:nvSpPr>
            <p:cNvPr id="12" name="Rounded Rectangle 11"/>
            <p:cNvSpPr/>
            <p:nvPr/>
          </p:nvSpPr>
          <p:spPr>
            <a:xfrm>
              <a:off x="2322514" y="2795775"/>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Max Pooling</a:t>
              </a:r>
            </a:p>
          </p:txBody>
        </p:sp>
        <p:sp>
          <p:nvSpPr>
            <p:cNvPr id="13" name="Rounded Rectangle 12"/>
            <p:cNvSpPr/>
            <p:nvPr/>
          </p:nvSpPr>
          <p:spPr>
            <a:xfrm>
              <a:off x="3795320" y="2780378"/>
              <a:ext cx="1317280" cy="38322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Max Pooling</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Sigmoid</a:t>
              </a:r>
            </a:p>
          </p:txBody>
        </p:sp>
        <p:cxnSp>
          <p:nvCxnSpPr>
            <p:cNvPr id="15" name="Elbow Connector 14"/>
            <p:cNvCxnSpPr>
              <a:stCxn id="11" idx="0"/>
              <a:endCxn id="14" idx="2"/>
            </p:cNvCxnSpPr>
            <p:nvPr/>
          </p:nvCxnSpPr>
          <p:spPr>
            <a:xfrm rot="5400000" flipH="1" flipV="1">
              <a:off x="1997250" y="1796475"/>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3" idx="0"/>
              <a:endCxn id="14" idx="2"/>
            </p:cNvCxnSpPr>
            <p:nvPr/>
          </p:nvCxnSpPr>
          <p:spPr>
            <a:xfrm rot="16200000" flipV="1">
              <a:off x="3470057" y="1796474"/>
              <a:ext cx="495001" cy="147280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0"/>
              <a:endCxn id="14" idx="2"/>
            </p:cNvCxnSpPr>
            <p:nvPr/>
          </p:nvCxnSpPr>
          <p:spPr>
            <a:xfrm flipV="1">
              <a:off x="2981154" y="2285377"/>
              <a:ext cx="0" cy="51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Word indices</a:t>
              </a:r>
            </a:p>
            <a:p>
              <a:pPr algn="ctr"/>
              <a:r>
                <a:rPr lang="en-US" sz="1400" dirty="0"/>
                <a:t>[5, 7, 12, 6, 90 </a:t>
              </a:r>
              <a:r>
                <a:rPr lang="mr-IN" sz="1400" dirty="0"/>
                <a:t>…</a:t>
              </a:r>
              <a:r>
                <a:rPr lang="en-US" sz="1400" dirty="0"/>
                <a:t>]</a:t>
              </a:r>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 </a:t>
              </a:r>
              <a:r>
                <a:rPr lang="en-US" sz="1400" dirty="0">
                  <a:solidFill>
                    <a:srgbClr val="000090"/>
                  </a:solidFill>
                </a:rPr>
                <a:t>e</a:t>
              </a:r>
              <a:r>
                <a:rPr lang="en-US" sz="1400" baseline="-25000" dirty="0">
                  <a:solidFill>
                    <a:srgbClr val="000090"/>
                  </a:solidFill>
                </a:rPr>
                <a:t>1</a:t>
              </a:r>
            </a:p>
            <a:p>
              <a:pPr algn="ctr"/>
              <a:r>
                <a:rPr lang="en-US" sz="1400" dirty="0"/>
                <a:t>[-1, 0, 1, 2, 3 </a:t>
              </a:r>
              <a:r>
                <a:rPr lang="mr-IN" sz="1400" dirty="0"/>
                <a:t>…</a:t>
              </a:r>
              <a:r>
                <a:rPr lang="en-US" sz="1400" dirty="0"/>
                <a:t>]</a:t>
              </a:r>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a:t>
              </a:r>
              <a:r>
                <a:rPr lang="en-US" sz="1400" b="1" dirty="0">
                  <a:solidFill>
                    <a:srgbClr val="7030A0"/>
                  </a:solidFill>
                </a:rPr>
                <a:t> e</a:t>
              </a:r>
              <a:r>
                <a:rPr lang="en-US" sz="1400" b="1" baseline="-25000" dirty="0">
                  <a:solidFill>
                    <a:srgbClr val="7030A0"/>
                  </a:solidFill>
                </a:rPr>
                <a:t>2</a:t>
              </a:r>
              <a:endParaRPr lang="en-US" sz="1400" b="1" dirty="0">
                <a:solidFill>
                  <a:srgbClr val="7030A0"/>
                </a:solidFill>
              </a:endParaRPr>
            </a:p>
            <a:p>
              <a:pPr algn="ctr"/>
              <a:r>
                <a:rPr lang="en-US" sz="1400"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Word </a:t>
              </a:r>
              <a:r>
                <a:rPr lang="en-US" sz="1400" dirty="0" err="1">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dirty="0">
                  <a:solidFill>
                    <a:srgbClr val="000090"/>
                  </a:solidFill>
                </a:rPr>
                <a:t>e</a:t>
              </a:r>
              <a:r>
                <a:rPr lang="en-US" sz="1400"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b="1" dirty="0">
                  <a:solidFill>
                    <a:srgbClr val="7030A0"/>
                  </a:solidFill>
                </a:rPr>
                <a:t>e</a:t>
              </a:r>
              <a:r>
                <a:rPr lang="en-US" sz="1400" b="1" baseline="-25000" dirty="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a:solidFill>
                    <a:schemeClr val="accent1">
                      <a:lumMod val="75000"/>
                    </a:schemeClr>
                  </a:solidFill>
                </a:rPr>
                <a:t>OR</a:t>
              </a:r>
            </a:p>
          </p:txBody>
        </p:sp>
      </p:grpSp>
      <p:sp>
        <p:nvSpPr>
          <p:cNvPr id="90"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Plus       </a:t>
            </a:r>
            <a:r>
              <a:rPr lang="en-US" sz="1400" dirty="0"/>
              <a:t>includes an improved         </a:t>
            </a:r>
            <a:r>
              <a:rPr lang="en-US" sz="1400" b="1" dirty="0">
                <a:solidFill>
                  <a:srgbClr val="7030A0"/>
                </a:solidFill>
              </a:rPr>
              <a:t>camera</a:t>
            </a:r>
            <a:r>
              <a:rPr lang="en-US" sz="1400" dirty="0">
                <a:solidFill>
                  <a:srgbClr val="7030A0"/>
                </a:solidFill>
              </a:rPr>
              <a:t> </a:t>
            </a:r>
            <a:r>
              <a:rPr lang="en-US" sz="1400" dirty="0"/>
              <a:t>that takes </a:t>
            </a:r>
            <a:r>
              <a:rPr lang="mr-IN" sz="1400" dirty="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Models: CNN</a:t>
            </a:r>
          </a:p>
        </p:txBody>
      </p:sp>
      <p:sp>
        <p:nvSpPr>
          <p:cNvPr id="34" name="Ορθογώνιο 33"/>
          <p:cNvSpPr/>
          <p:nvPr/>
        </p:nvSpPr>
        <p:spPr>
          <a:xfrm>
            <a:off x="1403756" y="6305066"/>
            <a:ext cx="6336488" cy="276999"/>
          </a:xfrm>
          <a:prstGeom prst="rect">
            <a:avLst/>
          </a:prstGeom>
        </p:spPr>
        <p:txBody>
          <a:bodyPr wrap="square">
            <a:spAutoFit/>
          </a:bodyPr>
          <a:lstStyle/>
          <a:p>
            <a:r>
              <a:rPr lang="en-US" sz="1200" i="1" dirty="0">
                <a:latin typeface="Arial" charset="0"/>
                <a:ea typeface="Arial" charset="0"/>
                <a:cs typeface="Arial" charset="0"/>
              </a:rPr>
              <a:t>Zeng, </a:t>
            </a:r>
            <a:r>
              <a:rPr lang="en-US" sz="1200" i="1" dirty="0" err="1">
                <a:latin typeface="Arial" charset="0"/>
                <a:ea typeface="Arial" charset="0"/>
                <a:cs typeface="Arial" charset="0"/>
              </a:rPr>
              <a:t>D.et</a:t>
            </a:r>
            <a:r>
              <a:rPr lang="en-US" sz="1200" i="1" dirty="0">
                <a:latin typeface="Arial" charset="0"/>
                <a:ea typeface="Arial" charset="0"/>
                <a:cs typeface="Arial" charset="0"/>
              </a:rPr>
              <a:t> al.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convolutional deep neural </a:t>
            </a:r>
            <a:r>
              <a:rPr lang="en-US" sz="1200" i="1" dirty="0" err="1">
                <a:latin typeface="Arial" charset="0"/>
                <a:ea typeface="Arial" charset="0"/>
                <a:cs typeface="Arial" charset="0"/>
              </a:rPr>
              <a:t>network”.COLING</a:t>
            </a:r>
            <a:r>
              <a:rPr lang="en-US" sz="1200" i="1" dirty="0">
                <a:latin typeface="Arial" charset="0"/>
                <a:ea typeface="Arial" charset="0"/>
                <a:cs typeface="Arial" charset="0"/>
              </a:rPr>
              <a:t> (2014)</a:t>
            </a:r>
          </a:p>
        </p:txBody>
      </p:sp>
    </p:spTree>
    <p:extLst>
      <p:ext uri="{BB962C8B-B14F-4D97-AF65-F5344CB8AC3E}">
        <p14:creationId xmlns:p14="http://schemas.microsoft.com/office/powerpoint/2010/main" val="4104462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Right</a:t>
              </a:r>
            </a:p>
          </p:txBody>
        </p:sp>
        <p:sp>
          <p:nvSpPr>
            <p:cNvPr id="9" name="Rounded Rectangle 8"/>
            <p:cNvSpPr/>
            <p:nvPr/>
          </p:nvSpPr>
          <p:spPr>
            <a:xfrm>
              <a:off x="2322514"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CNN with multiple filter sizes</a:t>
              </a:r>
            </a:p>
          </p:txBody>
        </p:sp>
        <p:sp>
          <p:nvSpPr>
            <p:cNvPr id="10" name="Rounded Rectangle 9"/>
            <p:cNvSpPr/>
            <p:nvPr/>
          </p:nvSpPr>
          <p:spPr>
            <a:xfrm>
              <a:off x="3795320" y="3336968"/>
              <a:ext cx="1317280" cy="383226"/>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CNN with multiple filter sizes</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Sigmoid</a:t>
              </a: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Word indices</a:t>
              </a:r>
            </a:p>
            <a:p>
              <a:pPr algn="ctr"/>
              <a:r>
                <a:rPr lang="en-US" sz="1400" dirty="0"/>
                <a:t>[5, 7, 12, 6, 90 </a:t>
              </a:r>
              <a:r>
                <a:rPr lang="mr-IN" sz="1400" dirty="0"/>
                <a:t>…</a:t>
              </a:r>
              <a:r>
                <a:rPr lang="en-US" sz="1400" dirty="0"/>
                <a:t>]</a:t>
              </a:r>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 </a:t>
              </a:r>
              <a:r>
                <a:rPr lang="en-US" sz="1400" dirty="0">
                  <a:solidFill>
                    <a:srgbClr val="000090"/>
                  </a:solidFill>
                </a:rPr>
                <a:t>e</a:t>
              </a:r>
              <a:r>
                <a:rPr lang="en-US" sz="1400" baseline="-25000" dirty="0">
                  <a:solidFill>
                    <a:srgbClr val="000090"/>
                  </a:solidFill>
                </a:rPr>
                <a:t>1</a:t>
              </a:r>
            </a:p>
            <a:p>
              <a:pPr algn="ctr"/>
              <a:r>
                <a:rPr lang="en-US" sz="1400" dirty="0"/>
                <a:t>[-1, 0, 1, 2, 3 </a:t>
              </a:r>
              <a:r>
                <a:rPr lang="mr-IN" sz="1400" dirty="0"/>
                <a:t>…</a:t>
              </a:r>
              <a:r>
                <a:rPr lang="en-US" sz="1400" dirty="0"/>
                <a:t>]</a:t>
              </a:r>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a:t>
              </a:r>
              <a:r>
                <a:rPr lang="en-US" sz="1400" b="1" dirty="0">
                  <a:solidFill>
                    <a:srgbClr val="7030A0"/>
                  </a:solidFill>
                </a:rPr>
                <a:t> e</a:t>
              </a:r>
              <a:r>
                <a:rPr lang="en-US" sz="1400" b="1" baseline="-25000" dirty="0">
                  <a:solidFill>
                    <a:srgbClr val="7030A0"/>
                  </a:solidFill>
                </a:rPr>
                <a:t>2</a:t>
              </a:r>
              <a:endParaRPr lang="en-US" sz="1400" b="1" dirty="0">
                <a:solidFill>
                  <a:srgbClr val="7030A0"/>
                </a:solidFill>
              </a:endParaRPr>
            </a:p>
            <a:p>
              <a:pPr algn="ctr"/>
              <a:r>
                <a:rPr lang="en-US" sz="1400"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Word </a:t>
              </a:r>
              <a:r>
                <a:rPr lang="en-US" sz="1400" dirty="0" err="1">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dirty="0">
                  <a:solidFill>
                    <a:srgbClr val="000090"/>
                  </a:solidFill>
                </a:rPr>
                <a:t>e</a:t>
              </a:r>
              <a:r>
                <a:rPr lang="en-US" sz="1400"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b="1" dirty="0">
                  <a:solidFill>
                    <a:srgbClr val="7030A0"/>
                  </a:solidFill>
                </a:rPr>
                <a:t>e</a:t>
              </a:r>
              <a:r>
                <a:rPr lang="en-US" sz="1400" b="1" baseline="-25000" dirty="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a:solidFill>
                    <a:schemeClr val="accent1">
                      <a:lumMod val="75000"/>
                    </a:schemeClr>
                  </a:solidFill>
                </a:rPr>
                <a:t>OR</a:t>
              </a: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Plus       </a:t>
            </a:r>
            <a:r>
              <a:rPr lang="en-US" sz="1400" dirty="0"/>
              <a:t>includes an improved         </a:t>
            </a:r>
            <a:r>
              <a:rPr lang="en-US" sz="1400" b="1" dirty="0">
                <a:solidFill>
                  <a:srgbClr val="7030A0"/>
                </a:solidFill>
              </a:rPr>
              <a:t>camera</a:t>
            </a:r>
            <a:r>
              <a:rPr lang="en-US" sz="1400" dirty="0">
                <a:solidFill>
                  <a:srgbClr val="7030A0"/>
                </a:solidFill>
              </a:rPr>
              <a:t> </a:t>
            </a:r>
            <a:r>
              <a:rPr lang="en-US" sz="1400" dirty="0"/>
              <a:t>that takes </a:t>
            </a:r>
            <a:r>
              <a:rPr lang="mr-IN" sz="1400" dirty="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Models: CNN (2)</a:t>
            </a:r>
          </a:p>
        </p:txBody>
      </p:sp>
      <p:grpSp>
        <p:nvGrpSpPr>
          <p:cNvPr id="2" name="Ομάδα 1"/>
          <p:cNvGrpSpPr/>
          <p:nvPr/>
        </p:nvGrpSpPr>
        <p:grpSpPr>
          <a:xfrm>
            <a:off x="362275" y="1971831"/>
            <a:ext cx="2980966" cy="1659523"/>
            <a:chOff x="105723" y="2829332"/>
            <a:chExt cx="1846298" cy="1296242"/>
          </a:xfrm>
        </p:grpSpPr>
        <p:sp>
          <p:nvSpPr>
            <p:cNvPr id="43" name="Rectangle 95"/>
            <p:cNvSpPr/>
            <p:nvPr/>
          </p:nvSpPr>
          <p:spPr>
            <a:xfrm>
              <a:off x="105723" y="2829332"/>
              <a:ext cx="1846298" cy="129624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200"/>
            </a:p>
          </p:txBody>
        </p:sp>
        <p:sp>
          <p:nvSpPr>
            <p:cNvPr id="44" name="Rounded Rectangle 96"/>
            <p:cNvSpPr/>
            <p:nvPr/>
          </p:nvSpPr>
          <p:spPr>
            <a:xfrm>
              <a:off x="158889" y="3603763"/>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Convolution</a:t>
              </a:r>
            </a:p>
            <a:p>
              <a:pPr algn="ctr"/>
              <a:r>
                <a:rPr lang="en-US" sz="1200" dirty="0">
                  <a:solidFill>
                    <a:schemeClr val="tx1"/>
                  </a:solidFill>
                </a:rPr>
                <a:t>filter=2</a:t>
              </a:r>
            </a:p>
          </p:txBody>
        </p:sp>
        <p:sp>
          <p:nvSpPr>
            <p:cNvPr id="45" name="Rounded Rectangle 97"/>
            <p:cNvSpPr/>
            <p:nvPr/>
          </p:nvSpPr>
          <p:spPr>
            <a:xfrm>
              <a:off x="158889" y="3098519"/>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Max Pooling</a:t>
              </a:r>
            </a:p>
          </p:txBody>
        </p:sp>
        <p:sp>
          <p:nvSpPr>
            <p:cNvPr id="46" name="Rounded Rectangle 99"/>
            <p:cNvSpPr/>
            <p:nvPr/>
          </p:nvSpPr>
          <p:spPr>
            <a:xfrm>
              <a:off x="7304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Convolution</a:t>
              </a:r>
            </a:p>
            <a:p>
              <a:pPr algn="ctr"/>
              <a:r>
                <a:rPr lang="en-US" sz="1200" dirty="0">
                  <a:solidFill>
                    <a:schemeClr val="tx1"/>
                  </a:solidFill>
                </a:rPr>
                <a:t>filter=3</a:t>
              </a:r>
            </a:p>
          </p:txBody>
        </p:sp>
        <p:sp>
          <p:nvSpPr>
            <p:cNvPr id="47" name="Rounded Rectangle 100"/>
            <p:cNvSpPr/>
            <p:nvPr/>
          </p:nvSpPr>
          <p:spPr>
            <a:xfrm>
              <a:off x="7304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Max Pooling</a:t>
              </a:r>
            </a:p>
          </p:txBody>
        </p:sp>
        <p:sp>
          <p:nvSpPr>
            <p:cNvPr id="48" name="Rounded Rectangle 101"/>
            <p:cNvSpPr/>
            <p:nvPr/>
          </p:nvSpPr>
          <p:spPr>
            <a:xfrm>
              <a:off x="1367012" y="3598741"/>
              <a:ext cx="531221" cy="454953"/>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Convolution</a:t>
              </a:r>
            </a:p>
            <a:p>
              <a:pPr algn="ctr"/>
              <a:r>
                <a:rPr lang="en-US" sz="1200" dirty="0">
                  <a:solidFill>
                    <a:schemeClr val="tx1"/>
                  </a:solidFill>
                </a:rPr>
                <a:t>filter=k</a:t>
              </a:r>
            </a:p>
          </p:txBody>
        </p:sp>
        <p:sp>
          <p:nvSpPr>
            <p:cNvPr id="49" name="Rounded Rectangle 102"/>
            <p:cNvSpPr/>
            <p:nvPr/>
          </p:nvSpPr>
          <p:spPr>
            <a:xfrm>
              <a:off x="1367012" y="3093496"/>
              <a:ext cx="531221" cy="34787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Max Pooling</a:t>
              </a:r>
            </a:p>
          </p:txBody>
        </p:sp>
      </p:grpSp>
      <p:cxnSp>
        <p:nvCxnSpPr>
          <p:cNvPr id="57" name="Elbow Connector 14"/>
          <p:cNvCxnSpPr>
            <a:stCxn id="43" idx="3"/>
          </p:cNvCxnSpPr>
          <p:nvPr/>
        </p:nvCxnSpPr>
        <p:spPr>
          <a:xfrm flipV="1">
            <a:off x="3343241" y="2571943"/>
            <a:ext cx="1352217" cy="2296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Elbow Connector 15"/>
          <p:cNvCxnSpPr>
            <a:stCxn id="10" idx="0"/>
          </p:cNvCxnSpPr>
          <p:nvPr/>
        </p:nvCxnSpPr>
        <p:spPr>
          <a:xfrm rot="16200000" flipV="1">
            <a:off x="5468408" y="1787734"/>
            <a:ext cx="590002" cy="2133861"/>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16"/>
          <p:cNvCxnSpPr>
            <a:stCxn id="9" idx="0"/>
            <a:endCxn id="14" idx="2"/>
          </p:cNvCxnSpPr>
          <p:nvPr/>
        </p:nvCxnSpPr>
        <p:spPr>
          <a:xfrm flipV="1">
            <a:off x="4654912" y="1920851"/>
            <a:ext cx="0" cy="1228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79" name="Ορθογώνιο 78"/>
          <p:cNvSpPr/>
          <p:nvPr/>
        </p:nvSpPr>
        <p:spPr>
          <a:xfrm>
            <a:off x="245661" y="6228963"/>
            <a:ext cx="8639032" cy="276999"/>
          </a:xfrm>
          <a:prstGeom prst="rect">
            <a:avLst/>
          </a:prstGeom>
        </p:spPr>
        <p:txBody>
          <a:bodyPr wrap="square">
            <a:spAutoFit/>
          </a:bodyPr>
          <a:lstStyle/>
          <a:p>
            <a:pPr algn="ctr"/>
            <a:r>
              <a:rPr lang="en-US" sz="1200" i="1" dirty="0">
                <a:latin typeface="Arial" charset="0"/>
                <a:ea typeface="Arial" charset="0"/>
                <a:cs typeface="Arial" charset="0"/>
              </a:rPr>
              <a:t>Nguyen, T.H., </a:t>
            </a:r>
            <a:r>
              <a:rPr lang="en-US" sz="1200" i="1" dirty="0" err="1">
                <a:latin typeface="Arial" charset="0"/>
                <a:ea typeface="Arial" charset="0"/>
                <a:cs typeface="Arial" charset="0"/>
              </a:rPr>
              <a:t>Grishman</a:t>
            </a:r>
            <a:r>
              <a:rPr lang="en-US" sz="1200" i="1" dirty="0">
                <a:latin typeface="Arial" charset="0"/>
                <a:ea typeface="Arial" charset="0"/>
                <a:cs typeface="Arial" charset="0"/>
              </a:rPr>
              <a:t>, R. “Relation extraction: Perspective from convolutional neural networks.” VS@ HLT-NAACL. (2015)</a:t>
            </a:r>
          </a:p>
        </p:txBody>
      </p:sp>
    </p:spTree>
    <p:extLst>
      <p:ext uri="{BB962C8B-B14F-4D97-AF65-F5344CB8AC3E}">
        <p14:creationId xmlns:p14="http://schemas.microsoft.com/office/powerpoint/2010/main" val="2044973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51280" y="1473040"/>
            <a:ext cx="7287153" cy="4648310"/>
            <a:chOff x="202917" y="1902151"/>
            <a:chExt cx="4933542" cy="3977914"/>
          </a:xfrm>
        </p:grpSpPr>
        <p:sp>
          <p:nvSpPr>
            <p:cNvPr id="5" name="Rounded Rectangle 4"/>
            <p:cNvSpPr/>
            <p:nvPr/>
          </p:nvSpPr>
          <p:spPr>
            <a:xfrm>
              <a:off x="849708"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Left</a:t>
              </a:r>
            </a:p>
          </p:txBody>
        </p:sp>
        <p:sp>
          <p:nvSpPr>
            <p:cNvPr id="6" name="Rounded Rectangle 5"/>
            <p:cNvSpPr/>
            <p:nvPr/>
          </p:nvSpPr>
          <p:spPr>
            <a:xfrm>
              <a:off x="2322514"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Middle</a:t>
              </a:r>
            </a:p>
          </p:txBody>
        </p:sp>
        <p:sp>
          <p:nvSpPr>
            <p:cNvPr id="7" name="Rounded Rectangle 6"/>
            <p:cNvSpPr/>
            <p:nvPr/>
          </p:nvSpPr>
          <p:spPr>
            <a:xfrm>
              <a:off x="3795320" y="3893558"/>
              <a:ext cx="1317280" cy="383226"/>
            </a:xfrm>
            <a:prstGeom prst="roundRect">
              <a:avLst/>
            </a:prstGeom>
            <a:solidFill>
              <a:srgbClr val="E3DF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Embeddings Right</a:t>
              </a:r>
            </a:p>
          </p:txBody>
        </p:sp>
        <p:sp>
          <p:nvSpPr>
            <p:cNvPr id="14" name="Rounded Rectangle 13"/>
            <p:cNvSpPr/>
            <p:nvPr/>
          </p:nvSpPr>
          <p:spPr>
            <a:xfrm>
              <a:off x="2322514" y="1902151"/>
              <a:ext cx="1317280" cy="383226"/>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Sigmoid</a:t>
              </a:r>
            </a:p>
          </p:txBody>
        </p:sp>
        <p:sp>
          <p:nvSpPr>
            <p:cNvPr id="18" name="TextBox 17"/>
            <p:cNvSpPr txBox="1"/>
            <p:nvPr/>
          </p:nvSpPr>
          <p:spPr>
            <a:xfrm>
              <a:off x="793737" y="4860372"/>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Word indices</a:t>
              </a:r>
            </a:p>
            <a:p>
              <a:pPr algn="ctr"/>
              <a:r>
                <a:rPr lang="en-US" sz="1400" dirty="0"/>
                <a:t>[5, 7, 12, 6, 90 </a:t>
              </a:r>
              <a:r>
                <a:rPr lang="mr-IN" sz="1400" dirty="0"/>
                <a:t>…</a:t>
              </a:r>
              <a:r>
                <a:rPr lang="en-US" sz="1400" dirty="0"/>
                <a:t>]</a:t>
              </a:r>
            </a:p>
          </p:txBody>
        </p:sp>
        <p:sp>
          <p:nvSpPr>
            <p:cNvPr id="19" name="TextBox 18"/>
            <p:cNvSpPr txBox="1"/>
            <p:nvPr/>
          </p:nvSpPr>
          <p:spPr>
            <a:xfrm>
              <a:off x="2322514" y="4860371"/>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 </a:t>
              </a:r>
              <a:r>
                <a:rPr lang="en-US" sz="1400" dirty="0">
                  <a:solidFill>
                    <a:srgbClr val="000090"/>
                  </a:solidFill>
                </a:rPr>
                <a:t>e</a:t>
              </a:r>
              <a:r>
                <a:rPr lang="en-US" sz="1400" baseline="-25000" dirty="0">
                  <a:solidFill>
                    <a:srgbClr val="000090"/>
                  </a:solidFill>
                </a:rPr>
                <a:t>1</a:t>
              </a:r>
            </a:p>
            <a:p>
              <a:pPr algn="ctr"/>
              <a:r>
                <a:rPr lang="en-US" sz="1400" dirty="0"/>
                <a:t>[-1, 0, 1, 2, 3 </a:t>
              </a:r>
              <a:r>
                <a:rPr lang="mr-IN" sz="1400" dirty="0"/>
                <a:t>…</a:t>
              </a:r>
              <a:r>
                <a:rPr lang="en-US" sz="1400" dirty="0"/>
                <a:t>]</a:t>
              </a:r>
            </a:p>
          </p:txBody>
        </p:sp>
        <p:sp>
          <p:nvSpPr>
            <p:cNvPr id="20" name="TextBox 19"/>
            <p:cNvSpPr txBox="1"/>
            <p:nvPr/>
          </p:nvSpPr>
          <p:spPr>
            <a:xfrm>
              <a:off x="3764277" y="4860370"/>
              <a:ext cx="1372182" cy="446715"/>
            </a:xfrm>
            <a:prstGeom prst="rect">
              <a:avLst/>
            </a:prstGeom>
            <a:noFill/>
            <a:ln>
              <a:solidFill>
                <a:schemeClr val="tx2">
                  <a:lumMod val="50000"/>
                  <a:lumOff val="50000"/>
                </a:schemeClr>
              </a:solidFill>
            </a:ln>
          </p:spPr>
          <p:txBody>
            <a:bodyPr wrap="square" rtlCol="0">
              <a:spAutoFit/>
            </a:bodyPr>
            <a:lstStyle/>
            <a:p>
              <a:pPr algn="ctr"/>
              <a:r>
                <a:rPr lang="en-US" sz="1400" dirty="0"/>
                <a:t>Position indices</a:t>
              </a:r>
              <a:r>
                <a:rPr lang="en-US" sz="1400" b="1" dirty="0">
                  <a:solidFill>
                    <a:srgbClr val="7030A0"/>
                  </a:solidFill>
                </a:rPr>
                <a:t> e</a:t>
              </a:r>
              <a:r>
                <a:rPr lang="en-US" sz="1400" b="1" baseline="-25000" dirty="0">
                  <a:solidFill>
                    <a:srgbClr val="7030A0"/>
                  </a:solidFill>
                </a:rPr>
                <a:t>2</a:t>
              </a:r>
              <a:endParaRPr lang="en-US" sz="1400" b="1" dirty="0">
                <a:solidFill>
                  <a:srgbClr val="7030A0"/>
                </a:solidFill>
              </a:endParaRPr>
            </a:p>
            <a:p>
              <a:pPr algn="ctr"/>
              <a:r>
                <a:rPr lang="en-US" sz="1400" dirty="0"/>
                <a:t>[-4, -3, -2 -1, 0]</a:t>
              </a:r>
            </a:p>
          </p:txBody>
        </p:sp>
        <p:cxnSp>
          <p:nvCxnSpPr>
            <p:cNvPr id="22" name="Straight Connector 21"/>
            <p:cNvCxnSpPr/>
            <p:nvPr/>
          </p:nvCxnSpPr>
          <p:spPr>
            <a:xfrm>
              <a:off x="2243622"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19437" y="3812292"/>
              <a:ext cx="0" cy="89316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849708"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Word </a:t>
              </a:r>
              <a:r>
                <a:rPr lang="en-US" sz="1400" dirty="0" err="1">
                  <a:solidFill>
                    <a:schemeClr val="tx1"/>
                  </a:solidFill>
                </a:rPr>
                <a:t>Embeddings</a:t>
              </a:r>
              <a:endParaRPr lang="en-US" sz="1400" dirty="0">
                <a:solidFill>
                  <a:schemeClr val="tx1"/>
                </a:solidFill>
              </a:endParaRPr>
            </a:p>
          </p:txBody>
        </p:sp>
        <p:sp>
          <p:nvSpPr>
            <p:cNvPr id="25" name="Rounded Rectangle 24"/>
            <p:cNvSpPr/>
            <p:nvPr/>
          </p:nvSpPr>
          <p:spPr>
            <a:xfrm>
              <a:off x="2322514" y="5496839"/>
              <a:ext cx="1317280" cy="382019"/>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dirty="0">
                  <a:solidFill>
                    <a:srgbClr val="000090"/>
                  </a:solidFill>
                </a:rPr>
                <a:t>e</a:t>
              </a:r>
              <a:r>
                <a:rPr lang="en-US" sz="1400" baseline="-25000" dirty="0">
                  <a:solidFill>
                    <a:srgbClr val="000090"/>
                  </a:solidFill>
                </a:rPr>
                <a:t>1</a:t>
              </a:r>
            </a:p>
          </p:txBody>
        </p:sp>
        <p:sp>
          <p:nvSpPr>
            <p:cNvPr id="26" name="Rounded Rectangle 25"/>
            <p:cNvSpPr/>
            <p:nvPr/>
          </p:nvSpPr>
          <p:spPr>
            <a:xfrm>
              <a:off x="3795320" y="5496839"/>
              <a:ext cx="1317280" cy="383226"/>
            </a:xfrm>
            <a:prstGeom prst="roundRect">
              <a:avLst/>
            </a:prstGeom>
            <a:solidFill>
              <a:srgbClr val="CAFF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Positional </a:t>
              </a:r>
              <a:r>
                <a:rPr lang="en-US" sz="1400" dirty="0" err="1">
                  <a:solidFill>
                    <a:schemeClr val="tx1"/>
                  </a:solidFill>
                </a:rPr>
                <a:t>emb</a:t>
              </a:r>
              <a:r>
                <a:rPr lang="en-US" sz="1400" dirty="0">
                  <a:solidFill>
                    <a:schemeClr val="tx1"/>
                  </a:solidFill>
                </a:rPr>
                <a:t>. </a:t>
              </a:r>
              <a:r>
                <a:rPr lang="en-US" sz="1400" b="1" dirty="0">
                  <a:solidFill>
                    <a:srgbClr val="7030A0"/>
                  </a:solidFill>
                </a:rPr>
                <a:t>e</a:t>
              </a:r>
              <a:r>
                <a:rPr lang="en-US" sz="1400" b="1" baseline="-25000" dirty="0">
                  <a:solidFill>
                    <a:srgbClr val="7030A0"/>
                  </a:solidFill>
                </a:rPr>
                <a:t>2</a:t>
              </a:r>
              <a:endParaRPr lang="en-US" sz="1400" b="1" dirty="0">
                <a:solidFill>
                  <a:srgbClr val="7030A0"/>
                </a:solidFill>
              </a:endParaRPr>
            </a:p>
          </p:txBody>
        </p:sp>
        <p:cxnSp>
          <p:nvCxnSpPr>
            <p:cNvPr id="27" name="Curved Connector 26"/>
            <p:cNvCxnSpPr>
              <a:stCxn id="5" idx="1"/>
              <a:endCxn id="24" idx="1"/>
            </p:cNvCxnSpPr>
            <p:nvPr/>
          </p:nvCxnSpPr>
          <p:spPr>
            <a:xfrm rot="10800000" flipV="1">
              <a:off x="849708" y="4085171"/>
              <a:ext cx="8598" cy="1602677"/>
            </a:xfrm>
            <a:prstGeom prst="curvedConnector3">
              <a:avLst>
                <a:gd name="adj1" fmla="val 4600000"/>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2917" y="4656958"/>
              <a:ext cx="586059" cy="307777"/>
            </a:xfrm>
            <a:prstGeom prst="rect">
              <a:avLst/>
            </a:prstGeom>
            <a:noFill/>
          </p:spPr>
          <p:txBody>
            <a:bodyPr wrap="none" rtlCol="0">
              <a:spAutoFit/>
            </a:bodyPr>
            <a:lstStyle/>
            <a:p>
              <a:r>
                <a:rPr lang="en-US" sz="1400" b="1" dirty="0">
                  <a:solidFill>
                    <a:schemeClr val="accent1">
                      <a:lumMod val="75000"/>
                    </a:schemeClr>
                  </a:solidFill>
                </a:rPr>
                <a:t>OR</a:t>
              </a:r>
            </a:p>
          </p:txBody>
        </p:sp>
      </p:grpSp>
      <p:sp>
        <p:nvSpPr>
          <p:cNvPr id="77" name="TextBox 76"/>
          <p:cNvSpPr txBox="1"/>
          <p:nvPr/>
        </p:nvSpPr>
        <p:spPr>
          <a:xfrm>
            <a:off x="1423958" y="4356188"/>
            <a:ext cx="6729442" cy="307777"/>
          </a:xfrm>
          <a:prstGeom prst="rect">
            <a:avLst/>
          </a:prstGeom>
          <a:noFill/>
          <a:ln>
            <a:solidFill>
              <a:schemeClr val="tx1"/>
            </a:solidFill>
          </a:ln>
        </p:spPr>
        <p:txBody>
          <a:bodyPr wrap="square" rtlCol="0">
            <a:spAutoFit/>
          </a:bodyPr>
          <a:lstStyle/>
          <a:p>
            <a:pPr algn="just"/>
            <a:r>
              <a:rPr lang="en-US" sz="1400" dirty="0"/>
              <a:t>The new </a:t>
            </a:r>
            <a:r>
              <a:rPr lang="en-US" sz="1400" b="1" dirty="0">
                <a:solidFill>
                  <a:srgbClr val="000090"/>
                </a:solidFill>
              </a:rPr>
              <a:t>iPhone 7 Plus       </a:t>
            </a:r>
            <a:r>
              <a:rPr lang="en-US" sz="1400" dirty="0"/>
              <a:t>includes an improved         </a:t>
            </a:r>
            <a:r>
              <a:rPr lang="en-US" sz="1400" b="1" dirty="0">
                <a:solidFill>
                  <a:srgbClr val="7030A0"/>
                </a:solidFill>
              </a:rPr>
              <a:t>camera</a:t>
            </a:r>
            <a:r>
              <a:rPr lang="en-US" sz="1400" dirty="0">
                <a:solidFill>
                  <a:srgbClr val="7030A0"/>
                </a:solidFill>
              </a:rPr>
              <a:t> </a:t>
            </a:r>
            <a:r>
              <a:rPr lang="en-US" sz="1400" dirty="0"/>
              <a:t>that takes </a:t>
            </a:r>
            <a:r>
              <a:rPr lang="mr-IN" sz="1400" dirty="0"/>
              <a:t>…</a:t>
            </a:r>
            <a:endParaRPr lang="en-US" sz="1400" b="1" dirty="0">
              <a:solidFill>
                <a:srgbClr val="000090"/>
              </a:solidFill>
            </a:endParaRPr>
          </a:p>
        </p:txBody>
      </p:sp>
      <p:sp>
        <p:nvSpPr>
          <p:cNvPr id="83"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Models: Bi-GRU</a:t>
            </a:r>
          </a:p>
        </p:txBody>
      </p:sp>
      <p:sp>
        <p:nvSpPr>
          <p:cNvPr id="29" name="Rounded Rectangle 59"/>
          <p:cNvSpPr/>
          <p:nvPr/>
        </p:nvSpPr>
        <p:spPr>
          <a:xfrm>
            <a:off x="3682059" y="2713160"/>
            <a:ext cx="1945706" cy="381855"/>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Bi-GRU</a:t>
            </a:r>
          </a:p>
        </p:txBody>
      </p:sp>
      <p:cxnSp>
        <p:nvCxnSpPr>
          <p:cNvPr id="30" name="Elbow Connector 60"/>
          <p:cNvCxnSpPr>
            <a:stCxn id="5" idx="0"/>
          </p:cNvCxnSpPr>
          <p:nvPr/>
        </p:nvCxnSpPr>
        <p:spPr>
          <a:xfrm rot="5400000" flipH="1" flipV="1">
            <a:off x="3363280" y="2456308"/>
            <a:ext cx="459955" cy="222754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Elbow Connector 61"/>
          <p:cNvCxnSpPr>
            <a:stCxn id="7" idx="0"/>
          </p:cNvCxnSpPr>
          <p:nvPr/>
        </p:nvCxnSpPr>
        <p:spPr>
          <a:xfrm rot="16200000" flipV="1">
            <a:off x="5538706" y="2508424"/>
            <a:ext cx="459955" cy="212331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62"/>
          <p:cNvCxnSpPr>
            <a:stCxn id="6" idx="0"/>
            <a:endCxn id="29" idx="2"/>
          </p:cNvCxnSpPr>
          <p:nvPr/>
        </p:nvCxnSpPr>
        <p:spPr>
          <a:xfrm flipV="1">
            <a:off x="4654912" y="3095015"/>
            <a:ext cx="0" cy="705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63"/>
          <p:cNvSpPr/>
          <p:nvPr/>
        </p:nvSpPr>
        <p:spPr>
          <a:xfrm>
            <a:off x="3682059" y="2073736"/>
            <a:ext cx="1945706" cy="49323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Attention or </a:t>
            </a:r>
          </a:p>
          <a:p>
            <a:pPr algn="ctr"/>
            <a:r>
              <a:rPr lang="en-US" sz="1400" dirty="0">
                <a:solidFill>
                  <a:schemeClr val="tx1"/>
                </a:solidFill>
              </a:rPr>
              <a:t>Max Pooling</a:t>
            </a:r>
          </a:p>
        </p:txBody>
      </p:sp>
      <p:sp>
        <p:nvSpPr>
          <p:cNvPr id="44" name="Rectangle 89"/>
          <p:cNvSpPr/>
          <p:nvPr/>
        </p:nvSpPr>
        <p:spPr>
          <a:xfrm>
            <a:off x="5742625" y="1391278"/>
            <a:ext cx="2648769" cy="738664"/>
          </a:xfrm>
          <a:prstGeom prst="rect">
            <a:avLst/>
          </a:prstGeom>
        </p:spPr>
        <p:txBody>
          <a:bodyPr wrap="square">
            <a:spAutoFit/>
          </a:bodyPr>
          <a:lstStyle/>
          <a:p>
            <a:pPr algn="ctr"/>
            <a:r>
              <a:rPr lang="en-US" sz="1400" b="1" dirty="0">
                <a:solidFill>
                  <a:schemeClr val="accent2">
                    <a:lumMod val="50000"/>
                  </a:schemeClr>
                </a:solidFill>
              </a:rPr>
              <a:t>Component-Whole</a:t>
            </a:r>
            <a:r>
              <a:rPr lang="en-US" sz="1400" b="1" dirty="0"/>
              <a:t>(</a:t>
            </a:r>
            <a:r>
              <a:rPr lang="en-US" sz="1400" b="1" dirty="0">
                <a:solidFill>
                  <a:srgbClr val="1F4E79"/>
                </a:solidFill>
              </a:rPr>
              <a:t>e</a:t>
            </a:r>
            <a:r>
              <a:rPr lang="en-US" sz="1400" b="1" baseline="-25000" dirty="0">
                <a:solidFill>
                  <a:srgbClr val="1F4E79"/>
                </a:solidFill>
              </a:rPr>
              <a:t>1</a:t>
            </a:r>
            <a:r>
              <a:rPr lang="en-US" sz="1400" b="1" dirty="0">
                <a:solidFill>
                  <a:srgbClr val="00B050"/>
                </a:solidFill>
              </a:rPr>
              <a:t> </a:t>
            </a:r>
            <a:r>
              <a:rPr lang="en-US" sz="1400" b="1" dirty="0">
                <a:solidFill>
                  <a:srgbClr val="000000"/>
                </a:solidFill>
              </a:rPr>
              <a:t>,</a:t>
            </a:r>
            <a:r>
              <a:rPr lang="en-US" sz="1400" b="1" dirty="0">
                <a:solidFill>
                  <a:srgbClr val="00B050"/>
                </a:solidFill>
              </a:rPr>
              <a:t> </a:t>
            </a:r>
            <a:r>
              <a:rPr lang="en-US" sz="1400" b="1" dirty="0">
                <a:solidFill>
                  <a:srgbClr val="660066"/>
                </a:solidFill>
              </a:rPr>
              <a:t>e</a:t>
            </a:r>
            <a:r>
              <a:rPr lang="en-US" sz="1400" b="1" baseline="-25000" dirty="0">
                <a:solidFill>
                  <a:srgbClr val="660066"/>
                </a:solidFill>
              </a:rPr>
              <a:t>2</a:t>
            </a:r>
            <a:r>
              <a:rPr lang="en-US" sz="1400" b="1" dirty="0">
                <a:solidFill>
                  <a:srgbClr val="660066"/>
                </a:solidFill>
              </a:rPr>
              <a:t> </a:t>
            </a:r>
            <a:r>
              <a:rPr lang="en-US" sz="1400" b="1" dirty="0"/>
              <a:t>) ? </a:t>
            </a:r>
          </a:p>
          <a:p>
            <a:pPr algn="ctr"/>
            <a:r>
              <a:rPr lang="en-US" sz="1400" b="1" dirty="0">
                <a:solidFill>
                  <a:schemeClr val="accent6"/>
                </a:solidFill>
              </a:rPr>
              <a:t>YES</a:t>
            </a:r>
            <a:r>
              <a:rPr lang="en-US" sz="1400" b="1" dirty="0"/>
              <a:t> / NO</a:t>
            </a:r>
            <a:endParaRPr lang="en-US" sz="1200" dirty="0"/>
          </a:p>
        </p:txBody>
      </p:sp>
      <p:sp>
        <p:nvSpPr>
          <p:cNvPr id="41" name="Ορθογώνιο 40"/>
          <p:cNvSpPr/>
          <p:nvPr/>
        </p:nvSpPr>
        <p:spPr>
          <a:xfrm>
            <a:off x="423080" y="6119939"/>
            <a:ext cx="8529851" cy="461665"/>
          </a:xfrm>
          <a:prstGeom prst="rect">
            <a:avLst/>
          </a:prstGeom>
        </p:spPr>
        <p:txBody>
          <a:bodyPr wrap="square">
            <a:spAutoFit/>
          </a:bodyPr>
          <a:lstStyle/>
          <a:p>
            <a:pPr algn="ctr"/>
            <a:r>
              <a:rPr lang="en-US" sz="1200" i="1" dirty="0">
                <a:latin typeface="Arial" charset="0"/>
                <a:ea typeface="Arial" charset="0"/>
                <a:cs typeface="Arial" charset="0"/>
              </a:rPr>
              <a:t>Zhang, D., Wang, D.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via recurrent neural network.” -</a:t>
            </a:r>
            <a:r>
              <a:rPr lang="en-US" sz="1200" i="1" dirty="0" err="1">
                <a:latin typeface="Arial" charset="0"/>
                <a:ea typeface="Arial" charset="0"/>
                <a:cs typeface="Arial" charset="0"/>
              </a:rPr>
              <a:t>arXiv</a:t>
            </a:r>
            <a:r>
              <a:rPr lang="en-US" sz="1200" i="1" dirty="0">
                <a:latin typeface="Arial" charset="0"/>
                <a:ea typeface="Arial" charset="0"/>
                <a:cs typeface="Arial" charset="0"/>
              </a:rPr>
              <a:t> preprint arXiv:1508.01006 (2015)</a:t>
            </a:r>
          </a:p>
          <a:p>
            <a:pPr algn="ctr"/>
            <a:r>
              <a:rPr lang="en-US" sz="1200" i="1" dirty="0">
                <a:latin typeface="Arial" charset="0"/>
                <a:ea typeface="Arial" charset="0"/>
                <a:cs typeface="Arial" charset="0"/>
              </a:rPr>
              <a:t>Zhou, P. et al. “Attention-based bidirectional LSTM networks for relation </a:t>
            </a:r>
            <a:r>
              <a:rPr lang="en-US" sz="1200" i="1" dirty="0" err="1">
                <a:latin typeface="Arial" charset="0"/>
                <a:ea typeface="Arial" charset="0"/>
                <a:cs typeface="Arial" charset="0"/>
              </a:rPr>
              <a:t>classication</a:t>
            </a:r>
            <a:r>
              <a:rPr lang="en-US" sz="1200" i="1" dirty="0">
                <a:latin typeface="Arial" charset="0"/>
                <a:ea typeface="Arial" charset="0"/>
                <a:cs typeface="Arial" charset="0"/>
              </a:rPr>
              <a:t>. ACL (2016)</a:t>
            </a:r>
          </a:p>
        </p:txBody>
      </p:sp>
    </p:spTree>
    <p:extLst>
      <p:ext uri="{BB962C8B-B14F-4D97-AF65-F5344CB8AC3E}">
        <p14:creationId xmlns:p14="http://schemas.microsoft.com/office/powerpoint/2010/main" val="1181535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Distant Supervision</a:t>
            </a:r>
          </a:p>
        </p:txBody>
      </p:sp>
      <p:sp>
        <p:nvSpPr>
          <p:cNvPr id="7" name="Content Placeholder 2"/>
          <p:cNvSpPr>
            <a:spLocks noGrp="1"/>
          </p:cNvSpPr>
          <p:nvPr>
            <p:ph idx="1"/>
          </p:nvPr>
        </p:nvSpPr>
        <p:spPr>
          <a:xfrm>
            <a:off x="349627" y="1281634"/>
            <a:ext cx="8529131" cy="1998048"/>
          </a:xfrm>
        </p:spPr>
        <p:txBody>
          <a:bodyPr>
            <a:normAutofit/>
          </a:bodyPr>
          <a:lstStyle/>
          <a:p>
            <a:pPr marL="0" indent="0">
              <a:buNone/>
            </a:pPr>
            <a:r>
              <a:rPr lang="en-US" sz="1800" dirty="0">
                <a:solidFill>
                  <a:schemeClr val="tx1"/>
                </a:solidFill>
              </a:rPr>
              <a:t>Circumvent the </a:t>
            </a:r>
            <a:r>
              <a:rPr lang="en-US" sz="1800" b="1" dirty="0">
                <a:solidFill>
                  <a:schemeClr val="accent2"/>
                </a:solidFill>
              </a:rPr>
              <a:t>annotation</a:t>
            </a:r>
            <a:r>
              <a:rPr lang="en-US" sz="1800" dirty="0">
                <a:solidFill>
                  <a:schemeClr val="tx1"/>
                </a:solidFill>
              </a:rPr>
              <a:t> problem </a:t>
            </a:r>
            <a:r>
              <a:rPr lang="mr-IN" sz="1800" dirty="0">
                <a:solidFill>
                  <a:schemeClr val="tx1"/>
                </a:solidFill>
              </a:rPr>
              <a:t>–</a:t>
            </a:r>
            <a:r>
              <a:rPr lang="en-US" sz="1800" dirty="0">
                <a:solidFill>
                  <a:schemeClr val="tx1"/>
                </a:solidFill>
              </a:rPr>
              <a:t> create large dataset</a:t>
            </a:r>
          </a:p>
          <a:p>
            <a:pPr marL="0" indent="0">
              <a:buNone/>
            </a:pPr>
            <a:r>
              <a:rPr lang="en-US" sz="1800" dirty="0">
                <a:solidFill>
                  <a:schemeClr val="tx1"/>
                </a:solidFill>
              </a:rPr>
              <a:t>Exploit large knowledge bases to </a:t>
            </a:r>
            <a:r>
              <a:rPr lang="en-US" sz="1800" b="1" dirty="0">
                <a:solidFill>
                  <a:schemeClr val="accent2"/>
                </a:solidFill>
              </a:rPr>
              <a:t>automatically label </a:t>
            </a:r>
            <a:r>
              <a:rPr lang="en-US" sz="1800" dirty="0">
                <a:solidFill>
                  <a:schemeClr val="tx1"/>
                </a:solidFill>
              </a:rPr>
              <a:t>entities and their relations in text </a:t>
            </a:r>
          </a:p>
          <a:p>
            <a:pPr marL="0" indent="0">
              <a:buNone/>
            </a:pPr>
            <a:endParaRPr lang="en-US" sz="1200" dirty="0">
              <a:solidFill>
                <a:schemeClr val="tx1"/>
              </a:solidFill>
            </a:endParaRPr>
          </a:p>
          <a:p>
            <a:pPr marL="0" indent="0">
              <a:buNone/>
            </a:pPr>
            <a:r>
              <a:rPr lang="en-US" sz="1800" b="1" dirty="0">
                <a:solidFill>
                  <a:schemeClr val="accent2"/>
                </a:solidFill>
              </a:rPr>
              <a:t>Assumption:  </a:t>
            </a:r>
          </a:p>
          <a:p>
            <a:pPr marL="0" indent="0">
              <a:buNone/>
            </a:pPr>
            <a:r>
              <a:rPr lang="en-US" sz="1800" dirty="0">
                <a:solidFill>
                  <a:schemeClr val="tx1"/>
                </a:solidFill>
              </a:rPr>
              <a:t>when two entities co-occur in a sentence, a certain relation is expressed</a:t>
            </a:r>
          </a:p>
        </p:txBody>
      </p:sp>
      <p:graphicFrame>
        <p:nvGraphicFramePr>
          <p:cNvPr id="8" name="Table 4"/>
          <p:cNvGraphicFramePr>
            <a:graphicFrameLocks noGrp="1"/>
          </p:cNvGraphicFramePr>
          <p:nvPr>
            <p:extLst>
              <p:ext uri="{D42A27DB-BD31-4B8C-83A1-F6EECF244321}">
                <p14:modId xmlns:p14="http://schemas.microsoft.com/office/powerpoint/2010/main" val="1926029904"/>
              </p:ext>
            </p:extLst>
          </p:nvPr>
        </p:nvGraphicFramePr>
        <p:xfrm>
          <a:off x="349627" y="3503622"/>
          <a:ext cx="4027586" cy="1737360"/>
        </p:xfrm>
        <a:graphic>
          <a:graphicData uri="http://schemas.openxmlformats.org/drawingml/2006/table">
            <a:tbl>
              <a:tblPr firstRow="1" bandRow="1">
                <a:tableStyleId>{1FECB4D8-DB02-4DC6-A0A2-4F2EBAE1DC90}</a:tableStyleId>
              </a:tblPr>
              <a:tblGrid>
                <a:gridCol w="1410547">
                  <a:extLst>
                    <a:ext uri="{9D8B030D-6E8A-4147-A177-3AD203B41FA5}">
                      <a16:colId xmlns:a16="http://schemas.microsoft.com/office/drawing/2014/main" val="20000"/>
                    </a:ext>
                  </a:extLst>
                </a:gridCol>
                <a:gridCol w="1433599">
                  <a:extLst>
                    <a:ext uri="{9D8B030D-6E8A-4147-A177-3AD203B41FA5}">
                      <a16:colId xmlns:a16="http://schemas.microsoft.com/office/drawing/2014/main" val="20001"/>
                    </a:ext>
                  </a:extLst>
                </a:gridCol>
                <a:gridCol w="1183440">
                  <a:extLst>
                    <a:ext uri="{9D8B030D-6E8A-4147-A177-3AD203B41FA5}">
                      <a16:colId xmlns:a16="http://schemas.microsoft.com/office/drawing/2014/main" val="20002"/>
                    </a:ext>
                  </a:extLst>
                </a:gridCol>
              </a:tblGrid>
              <a:tr h="278130">
                <a:tc>
                  <a:txBody>
                    <a:bodyPr/>
                    <a:lstStyle/>
                    <a:p>
                      <a:pPr algn="ctr"/>
                      <a:r>
                        <a:rPr lang="en-US" sz="1600" dirty="0"/>
                        <a:t>Relation</a:t>
                      </a:r>
                    </a:p>
                  </a:txBody>
                  <a:tcPr marL="68580" marR="68580" marT="34290" marB="34290"/>
                </a:tc>
                <a:tc>
                  <a:txBody>
                    <a:bodyPr/>
                    <a:lstStyle/>
                    <a:p>
                      <a:pPr algn="ctr"/>
                      <a:r>
                        <a:rPr lang="en-US" sz="1600" dirty="0"/>
                        <a:t>Entity 1 </a:t>
                      </a:r>
                    </a:p>
                  </a:txBody>
                  <a:tcPr marL="68580" marR="68580" marT="34290" marB="34290"/>
                </a:tc>
                <a:tc>
                  <a:txBody>
                    <a:bodyPr/>
                    <a:lstStyle/>
                    <a:p>
                      <a:pPr algn="ctr"/>
                      <a:r>
                        <a:rPr lang="en-US" sz="1600" dirty="0"/>
                        <a:t>Entity 2</a:t>
                      </a:r>
                    </a:p>
                  </a:txBody>
                  <a:tcPr marL="68580" marR="68580" marT="34290" marB="34290"/>
                </a:tc>
                <a:extLst>
                  <a:ext uri="{0D108BD9-81ED-4DB2-BD59-A6C34878D82A}">
                    <a16:rowId xmlns:a16="http://schemas.microsoft.com/office/drawing/2014/main" val="10000"/>
                  </a:ext>
                </a:extLst>
              </a:tr>
              <a:tr h="480060">
                <a:tc>
                  <a:txBody>
                    <a:bodyPr/>
                    <a:lstStyle/>
                    <a:p>
                      <a:pPr algn="ctr"/>
                      <a:r>
                        <a:rPr lang="en-US" sz="1600" dirty="0"/>
                        <a:t>place of birth</a:t>
                      </a:r>
                    </a:p>
                  </a:txBody>
                  <a:tcPr marL="68580" marR="68580" marT="34290" marB="34290"/>
                </a:tc>
                <a:tc>
                  <a:txBody>
                    <a:bodyPr/>
                    <a:lstStyle/>
                    <a:p>
                      <a:pPr algn="ctr"/>
                      <a:r>
                        <a:rPr lang="en-US" sz="1600" b="1" dirty="0">
                          <a:solidFill>
                            <a:srgbClr val="000090"/>
                          </a:solidFill>
                        </a:rPr>
                        <a:t>Michael</a:t>
                      </a:r>
                      <a:r>
                        <a:rPr lang="en-US" sz="1600" b="1" baseline="0" dirty="0">
                          <a:solidFill>
                            <a:srgbClr val="000090"/>
                          </a:solidFill>
                        </a:rPr>
                        <a:t> Jackson</a:t>
                      </a:r>
                      <a:endParaRPr lang="en-US" sz="1600" b="1" dirty="0">
                        <a:solidFill>
                          <a:srgbClr val="000090"/>
                        </a:solidFill>
                      </a:endParaRPr>
                    </a:p>
                  </a:txBody>
                  <a:tcPr marL="68580" marR="68580" marT="34290" marB="34290"/>
                </a:tc>
                <a:tc>
                  <a:txBody>
                    <a:bodyPr/>
                    <a:lstStyle/>
                    <a:p>
                      <a:pPr algn="ctr"/>
                      <a:r>
                        <a:rPr lang="en-US" sz="1600" b="1" dirty="0">
                          <a:solidFill>
                            <a:srgbClr val="660066"/>
                          </a:solidFill>
                        </a:rPr>
                        <a:t>Gary</a:t>
                      </a:r>
                    </a:p>
                  </a:txBody>
                  <a:tcPr marL="68580" marR="68580" marT="34290" marB="34290"/>
                </a:tc>
                <a:extLst>
                  <a:ext uri="{0D108BD9-81ED-4DB2-BD59-A6C34878D82A}">
                    <a16:rowId xmlns:a16="http://schemas.microsoft.com/office/drawing/2014/main" val="10001"/>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place of birth</a:t>
                      </a:r>
                    </a:p>
                  </a:txBody>
                  <a:tcPr marL="68580" marR="68580" marT="34290" marB="34290"/>
                </a:tc>
                <a:tc>
                  <a:txBody>
                    <a:bodyPr/>
                    <a:lstStyle/>
                    <a:p>
                      <a:pPr algn="ctr"/>
                      <a:r>
                        <a:rPr lang="en-US" sz="1600" b="1" dirty="0">
                          <a:solidFill>
                            <a:srgbClr val="000090"/>
                          </a:solidFill>
                        </a:rPr>
                        <a:t>Barack</a:t>
                      </a:r>
                      <a:r>
                        <a:rPr lang="en-US" sz="1600" b="1" baseline="0" dirty="0">
                          <a:solidFill>
                            <a:srgbClr val="000090"/>
                          </a:solidFill>
                        </a:rPr>
                        <a:t> Obama</a:t>
                      </a:r>
                      <a:endParaRPr lang="en-US" sz="1600" b="1" dirty="0">
                        <a:solidFill>
                          <a:srgbClr val="000090"/>
                        </a:solidFill>
                      </a:endParaRPr>
                    </a:p>
                  </a:txBody>
                  <a:tcPr marL="68580" marR="68580" marT="34290" marB="34290"/>
                </a:tc>
                <a:tc>
                  <a:txBody>
                    <a:bodyPr/>
                    <a:lstStyle/>
                    <a:p>
                      <a:pPr algn="ctr"/>
                      <a:r>
                        <a:rPr lang="en-US" sz="1600" b="1" dirty="0">
                          <a:solidFill>
                            <a:srgbClr val="660066"/>
                          </a:solidFill>
                        </a:rPr>
                        <a:t>Hawaii</a:t>
                      </a:r>
                    </a:p>
                  </a:txBody>
                  <a:tcPr marL="68580" marR="68580" marT="34290" marB="34290"/>
                </a:tc>
                <a:extLst>
                  <a:ext uri="{0D108BD9-81ED-4DB2-BD59-A6C34878D82A}">
                    <a16:rowId xmlns:a16="http://schemas.microsoft.com/office/drawing/2014/main" val="10002"/>
                  </a:ext>
                </a:extLst>
              </a:tr>
              <a:tr h="2781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t>…</a:t>
                      </a:r>
                    </a:p>
                  </a:txBody>
                  <a:tcPr marL="68580" marR="68580" marT="34290" marB="34290"/>
                </a:tc>
                <a:tc>
                  <a:txBody>
                    <a:bodyPr/>
                    <a:lstStyle/>
                    <a:p>
                      <a:pPr algn="ctr"/>
                      <a:r>
                        <a:rPr lang="en-US" sz="1600" dirty="0"/>
                        <a:t>…</a:t>
                      </a:r>
                    </a:p>
                  </a:txBody>
                  <a:tcPr marL="68580" marR="68580" marT="34290" marB="34290"/>
                </a:tc>
                <a:tc>
                  <a:txBody>
                    <a:bodyPr/>
                    <a:lstStyle/>
                    <a:p>
                      <a:pPr algn="ctr"/>
                      <a:r>
                        <a:rPr lang="en-US" sz="1600" dirty="0"/>
                        <a:t>…</a:t>
                      </a:r>
                    </a:p>
                  </a:txBody>
                  <a:tcPr marL="68580" marR="68580" marT="34290" marB="34290"/>
                </a:tc>
                <a:extLst>
                  <a:ext uri="{0D108BD9-81ED-4DB2-BD59-A6C34878D82A}">
                    <a16:rowId xmlns:a16="http://schemas.microsoft.com/office/drawing/2014/main" val="10003"/>
                  </a:ext>
                </a:extLst>
              </a:tr>
            </a:tbl>
          </a:graphicData>
        </a:graphic>
      </p:graphicFrame>
      <p:sp>
        <p:nvSpPr>
          <p:cNvPr id="9" name="TextBox 8"/>
          <p:cNvSpPr txBox="1"/>
          <p:nvPr/>
        </p:nvSpPr>
        <p:spPr>
          <a:xfrm>
            <a:off x="332306" y="3189224"/>
            <a:ext cx="1851789" cy="338554"/>
          </a:xfrm>
          <a:prstGeom prst="rect">
            <a:avLst/>
          </a:prstGeom>
          <a:noFill/>
        </p:spPr>
        <p:txBody>
          <a:bodyPr wrap="none" rtlCol="0">
            <a:spAutoFit/>
          </a:bodyPr>
          <a:lstStyle/>
          <a:p>
            <a:r>
              <a:rPr lang="en-US" sz="1600" dirty="0"/>
              <a:t>knowledge base</a:t>
            </a:r>
          </a:p>
        </p:txBody>
      </p:sp>
      <p:cxnSp>
        <p:nvCxnSpPr>
          <p:cNvPr id="10" name="Elbow Connector 11"/>
          <p:cNvCxnSpPr>
            <a:endCxn id="13" idx="2"/>
          </p:cNvCxnSpPr>
          <p:nvPr/>
        </p:nvCxnSpPr>
        <p:spPr>
          <a:xfrm flipV="1">
            <a:off x="4377213" y="4324375"/>
            <a:ext cx="2129018" cy="912584"/>
          </a:xfrm>
          <a:prstGeom prst="bentConnector2">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cxnSp>
        <p:nvCxnSpPr>
          <p:cNvPr id="11" name="Elbow Connector 13"/>
          <p:cNvCxnSpPr>
            <a:endCxn id="13" idx="3"/>
          </p:cNvCxnSpPr>
          <p:nvPr/>
        </p:nvCxnSpPr>
        <p:spPr>
          <a:xfrm flipV="1">
            <a:off x="4377213" y="4076438"/>
            <a:ext cx="4065606" cy="1160521"/>
          </a:xfrm>
          <a:prstGeom prst="bentConnector3">
            <a:avLst>
              <a:gd name="adj1" fmla="val 105623"/>
            </a:avLst>
          </a:prstGeom>
          <a:ln>
            <a:solidFill>
              <a:srgbClr val="767171"/>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22"/>
          <p:cNvSpPr/>
          <p:nvPr/>
        </p:nvSpPr>
        <p:spPr>
          <a:xfrm>
            <a:off x="4569643" y="3828500"/>
            <a:ext cx="3873176" cy="49587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4569643" y="3770376"/>
            <a:ext cx="3873176" cy="338554"/>
          </a:xfrm>
          <a:prstGeom prst="rect">
            <a:avLst/>
          </a:prstGeom>
          <a:noFill/>
          <a:ln>
            <a:noFill/>
          </a:ln>
        </p:spPr>
        <p:txBody>
          <a:bodyPr wrap="none" rtlCol="0">
            <a:spAutoFit/>
          </a:bodyPr>
          <a:lstStyle/>
          <a:p>
            <a:r>
              <a:rPr lang="en-US" sz="1600" b="1" dirty="0">
                <a:solidFill>
                  <a:srgbClr val="000090"/>
                </a:solidFill>
              </a:rPr>
              <a:t>Barack Obama </a:t>
            </a:r>
            <a:r>
              <a:rPr lang="en-US" sz="1600" dirty="0"/>
              <a:t>moved from </a:t>
            </a:r>
            <a:r>
              <a:rPr lang="en-US" sz="1600" b="1" dirty="0">
                <a:solidFill>
                  <a:srgbClr val="660066"/>
                </a:solidFill>
              </a:rPr>
              <a:t>Gary</a:t>
            </a:r>
            <a:r>
              <a:rPr lang="en-US" sz="1600" dirty="0">
                <a:solidFill>
                  <a:srgbClr val="000090"/>
                </a:solidFill>
              </a:rPr>
              <a:t> </a:t>
            </a:r>
            <a:r>
              <a:rPr lang="en-US" sz="1600" dirty="0"/>
              <a:t>….</a:t>
            </a:r>
          </a:p>
        </p:txBody>
      </p:sp>
      <p:sp>
        <p:nvSpPr>
          <p:cNvPr id="15" name="TextBox 14"/>
          <p:cNvSpPr txBox="1"/>
          <p:nvPr/>
        </p:nvSpPr>
        <p:spPr>
          <a:xfrm>
            <a:off x="4569643" y="3551500"/>
            <a:ext cx="553357" cy="338554"/>
          </a:xfrm>
          <a:prstGeom prst="rect">
            <a:avLst/>
          </a:prstGeom>
          <a:noFill/>
        </p:spPr>
        <p:txBody>
          <a:bodyPr wrap="none" rtlCol="0">
            <a:spAutoFit/>
          </a:bodyPr>
          <a:lstStyle/>
          <a:p>
            <a:r>
              <a:rPr lang="en-US" sz="1600" dirty="0"/>
              <a:t>text</a:t>
            </a:r>
          </a:p>
        </p:txBody>
      </p:sp>
      <p:sp>
        <p:nvSpPr>
          <p:cNvPr id="16" name="Rectangle 15"/>
          <p:cNvSpPr/>
          <p:nvPr/>
        </p:nvSpPr>
        <p:spPr>
          <a:xfrm>
            <a:off x="4569643" y="4047375"/>
            <a:ext cx="3728196" cy="338554"/>
          </a:xfrm>
          <a:prstGeom prst="rect">
            <a:avLst/>
          </a:prstGeom>
        </p:spPr>
        <p:txBody>
          <a:bodyPr wrap="square">
            <a:spAutoFit/>
          </a:bodyPr>
          <a:lstStyle/>
          <a:p>
            <a:r>
              <a:rPr lang="en-US" sz="1600" b="1" dirty="0">
                <a:solidFill>
                  <a:srgbClr val="000090"/>
                </a:solidFill>
              </a:rPr>
              <a:t>Michael Jackson </a:t>
            </a:r>
            <a:r>
              <a:rPr lang="en-US" sz="1600"/>
              <a:t>met … in </a:t>
            </a:r>
            <a:r>
              <a:rPr lang="en-US" sz="1600" b="1" dirty="0">
                <a:solidFill>
                  <a:srgbClr val="660066"/>
                </a:solidFill>
              </a:rPr>
              <a:t>Hawaii</a:t>
            </a:r>
          </a:p>
        </p:txBody>
      </p:sp>
      <p:sp>
        <p:nvSpPr>
          <p:cNvPr id="17" name="TextBox 16"/>
          <p:cNvSpPr txBox="1"/>
          <p:nvPr/>
        </p:nvSpPr>
        <p:spPr>
          <a:xfrm>
            <a:off x="6810798" y="4789468"/>
            <a:ext cx="1594001" cy="338554"/>
          </a:xfrm>
          <a:prstGeom prst="rect">
            <a:avLst/>
          </a:prstGeom>
          <a:noFill/>
          <a:ln>
            <a:solidFill>
              <a:schemeClr val="bg2">
                <a:lumMod val="25000"/>
              </a:schemeClr>
            </a:solidFill>
          </a:ln>
        </p:spPr>
        <p:txBody>
          <a:bodyPr wrap="square" rtlCol="0">
            <a:spAutoFit/>
          </a:bodyPr>
          <a:lstStyle/>
          <a:p>
            <a:pPr algn="ctr"/>
            <a:r>
              <a:rPr lang="en-US" sz="1600" b="1" dirty="0"/>
              <a:t>place of birth</a:t>
            </a:r>
          </a:p>
        </p:txBody>
      </p:sp>
      <p:sp>
        <p:nvSpPr>
          <p:cNvPr id="20" name="Rectangle 26"/>
          <p:cNvSpPr/>
          <p:nvPr/>
        </p:nvSpPr>
        <p:spPr>
          <a:xfrm>
            <a:off x="257573" y="5593115"/>
            <a:ext cx="8713238" cy="646331"/>
          </a:xfrm>
          <a:prstGeom prst="rect">
            <a:avLst/>
          </a:prstGeom>
        </p:spPr>
        <p:txBody>
          <a:bodyPr wrap="square">
            <a:spAutoFit/>
          </a:bodyPr>
          <a:lstStyle/>
          <a:p>
            <a:r>
              <a:rPr lang="en-US" dirty="0"/>
              <a:t>For many ambiguous relations, mere co-occurrence does not guarantee the existence of the relation  </a:t>
            </a:r>
            <a:r>
              <a:rPr lang="en-US" dirty="0">
                <a:sym typeface="Wingdings"/>
              </a:rPr>
              <a:t> </a:t>
            </a:r>
            <a:r>
              <a:rPr lang="en-US" dirty="0"/>
              <a:t>Distant supervision produces </a:t>
            </a:r>
            <a:r>
              <a:rPr lang="en-US" dirty="0">
                <a:solidFill>
                  <a:srgbClr val="FF0000"/>
                </a:solidFill>
              </a:rPr>
              <a:t>false positives</a:t>
            </a:r>
          </a:p>
        </p:txBody>
      </p:sp>
    </p:spTree>
    <p:extLst>
      <p:ext uri="{BB962C8B-B14F-4D97-AF65-F5344CB8AC3E}">
        <p14:creationId xmlns:p14="http://schemas.microsoft.com/office/powerpoint/2010/main" val="382588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Attention over Instances </a:t>
            </a:r>
          </a:p>
        </p:txBody>
      </p:sp>
      <p:sp>
        <p:nvSpPr>
          <p:cNvPr id="3" name="Ορθογώνιο 2"/>
          <p:cNvSpPr/>
          <p:nvPr/>
        </p:nvSpPr>
        <p:spPr>
          <a:xfrm>
            <a:off x="341194" y="5965799"/>
            <a:ext cx="6892119" cy="276999"/>
          </a:xfrm>
          <a:prstGeom prst="rect">
            <a:avLst/>
          </a:prstGeom>
        </p:spPr>
        <p:txBody>
          <a:bodyPr wrap="square">
            <a:spAutoFit/>
          </a:bodyPr>
          <a:lstStyle/>
          <a:p>
            <a:r>
              <a:rPr lang="en-US" sz="1200" i="1" dirty="0">
                <a:solidFill>
                  <a:srgbClr val="24292E"/>
                </a:solidFill>
                <a:latin typeface="-apple-system" charset="0"/>
              </a:rPr>
              <a:t>Lin et al. “Neural Relation Extraction with Selective Attention over Instances” ACL (2016) </a:t>
            </a:r>
            <a:r>
              <a:rPr lang="en-US" sz="1200" i="1" dirty="0">
                <a:solidFill>
                  <a:srgbClr val="24292E"/>
                </a:solidFill>
                <a:latin typeface="-apple-system" charset="0"/>
                <a:hlinkClick r:id="rId3"/>
              </a:rPr>
              <a:t>[code]</a:t>
            </a:r>
            <a:endParaRPr lang="el-GR" sz="1200" i="1" dirty="0"/>
          </a:p>
        </p:txBody>
      </p:sp>
      <p:pic>
        <p:nvPicPr>
          <p:cNvPr id="4" name="Εικόνα 3"/>
          <p:cNvPicPr>
            <a:picLocks noChangeAspect="1"/>
          </p:cNvPicPr>
          <p:nvPr/>
        </p:nvPicPr>
        <p:blipFill>
          <a:blip r:embed="rId4"/>
          <a:stretch>
            <a:fillRect/>
          </a:stretch>
        </p:blipFill>
        <p:spPr>
          <a:xfrm>
            <a:off x="341194" y="1245832"/>
            <a:ext cx="4533900" cy="4584700"/>
          </a:xfrm>
          <a:prstGeom prst="rect">
            <a:avLst/>
          </a:prstGeom>
        </p:spPr>
      </p:pic>
      <p:sp>
        <p:nvSpPr>
          <p:cNvPr id="5" name="TextBox 4"/>
          <p:cNvSpPr txBox="1"/>
          <p:nvPr/>
        </p:nvSpPr>
        <p:spPr>
          <a:xfrm>
            <a:off x="4990299" y="5015780"/>
            <a:ext cx="4153701" cy="923330"/>
          </a:xfrm>
          <a:prstGeom prst="rect">
            <a:avLst/>
          </a:prstGeom>
          <a:noFill/>
        </p:spPr>
        <p:txBody>
          <a:bodyPr wrap="none" rtlCol="0">
            <a:spAutoFit/>
          </a:bodyPr>
          <a:lstStyle/>
          <a:p>
            <a:r>
              <a:rPr lang="en-US" dirty="0"/>
              <a:t>x</a:t>
            </a:r>
            <a:r>
              <a:rPr lang="en-US" baseline="-25000" dirty="0"/>
              <a:t>i </a:t>
            </a:r>
            <a:r>
              <a:rPr lang="en-US" dirty="0"/>
              <a:t>sentence for an entity pair (e</a:t>
            </a:r>
            <a:r>
              <a:rPr lang="en-US" baseline="-25000" dirty="0"/>
              <a:t>1</a:t>
            </a:r>
            <a:r>
              <a:rPr lang="en-US" dirty="0"/>
              <a:t>,e</a:t>
            </a:r>
            <a:r>
              <a:rPr lang="en-US" baseline="-25000" dirty="0"/>
              <a:t>2</a:t>
            </a:r>
            <a:r>
              <a:rPr lang="en-US" dirty="0"/>
              <a:t>)</a:t>
            </a:r>
          </a:p>
          <a:p>
            <a:r>
              <a:rPr lang="en-US" dirty="0"/>
              <a:t>n sentences for relation r(e</a:t>
            </a:r>
            <a:r>
              <a:rPr lang="en-US" baseline="-25000" dirty="0"/>
              <a:t>1</a:t>
            </a:r>
            <a:r>
              <a:rPr lang="en-US" dirty="0"/>
              <a:t>,e</a:t>
            </a:r>
            <a:r>
              <a:rPr lang="en-US" baseline="-25000" dirty="0"/>
              <a:t>2</a:t>
            </a:r>
            <a:r>
              <a:rPr lang="en-US" dirty="0"/>
              <a:t>)</a:t>
            </a:r>
          </a:p>
          <a:p>
            <a:endParaRPr lang="el-GR" dirty="0"/>
          </a:p>
        </p:txBody>
      </p:sp>
      <p:sp>
        <p:nvSpPr>
          <p:cNvPr id="18" name="TextBox 17"/>
          <p:cNvSpPr txBox="1"/>
          <p:nvPr/>
        </p:nvSpPr>
        <p:spPr>
          <a:xfrm>
            <a:off x="4990298" y="3207034"/>
            <a:ext cx="4262883" cy="923330"/>
          </a:xfrm>
          <a:prstGeom prst="rect">
            <a:avLst/>
          </a:prstGeom>
          <a:noFill/>
        </p:spPr>
        <p:txBody>
          <a:bodyPr wrap="square" rtlCol="0">
            <a:spAutoFit/>
          </a:bodyPr>
          <a:lstStyle/>
          <a:p>
            <a:r>
              <a:rPr lang="en-US" b="1"/>
              <a:t>x</a:t>
            </a:r>
            <a:r>
              <a:rPr lang="en-US" baseline="-25000"/>
              <a:t>i </a:t>
            </a:r>
            <a:r>
              <a:rPr lang="en-US"/>
              <a:t>sentence vector representation</a:t>
            </a:r>
            <a:endParaRPr lang="en-US" dirty="0"/>
          </a:p>
          <a:p>
            <a:endParaRPr lang="en-US" dirty="0"/>
          </a:p>
          <a:p>
            <a:endParaRPr lang="el-GR" dirty="0"/>
          </a:p>
        </p:txBody>
      </p:sp>
      <p:sp>
        <p:nvSpPr>
          <p:cNvPr id="12" name="TextBox 11"/>
          <p:cNvSpPr txBox="1"/>
          <p:nvPr/>
        </p:nvSpPr>
        <p:spPr>
          <a:xfrm>
            <a:off x="3930555" y="2210328"/>
            <a:ext cx="5077031" cy="369332"/>
          </a:xfrm>
          <a:prstGeom prst="rect">
            <a:avLst/>
          </a:prstGeom>
          <a:noFill/>
        </p:spPr>
        <p:txBody>
          <a:bodyPr wrap="none" rtlCol="0">
            <a:spAutoFit/>
          </a:bodyPr>
          <a:lstStyle/>
          <a:p>
            <a:r>
              <a:rPr lang="en-US" dirty="0" err="1"/>
              <a:t>a</a:t>
            </a:r>
            <a:r>
              <a:rPr lang="en-US" baseline="-25000" dirty="0" err="1"/>
              <a:t>i</a:t>
            </a:r>
            <a:r>
              <a:rPr lang="en-US" baseline="-25000" dirty="0"/>
              <a:t> </a:t>
            </a:r>
            <a:r>
              <a:rPr lang="en-US" dirty="0"/>
              <a:t>weight given by sentence-level attention </a:t>
            </a:r>
          </a:p>
        </p:txBody>
      </p:sp>
      <p:sp>
        <p:nvSpPr>
          <p:cNvPr id="19" name="TextBox 18"/>
          <p:cNvSpPr txBox="1"/>
          <p:nvPr/>
        </p:nvSpPr>
        <p:spPr>
          <a:xfrm>
            <a:off x="4728851" y="1355528"/>
            <a:ext cx="4278735" cy="646331"/>
          </a:xfrm>
          <a:prstGeom prst="rect">
            <a:avLst/>
          </a:prstGeom>
          <a:noFill/>
        </p:spPr>
        <p:txBody>
          <a:bodyPr wrap="none" rtlCol="0">
            <a:spAutoFit/>
          </a:bodyPr>
          <a:lstStyle/>
          <a:p>
            <a:r>
              <a:rPr lang="en-US" b="1" dirty="0"/>
              <a:t>s</a:t>
            </a:r>
            <a:r>
              <a:rPr lang="en-US" dirty="0"/>
              <a:t> representation of the sentence set </a:t>
            </a:r>
          </a:p>
          <a:p>
            <a:endParaRPr lang="el-GR" dirty="0"/>
          </a:p>
        </p:txBody>
      </p:sp>
    </p:spTree>
    <p:extLst>
      <p:ext uri="{BB962C8B-B14F-4D97-AF65-F5344CB8AC3E}">
        <p14:creationId xmlns:p14="http://schemas.microsoft.com/office/powerpoint/2010/main" val="985764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338685" y="1752006"/>
            <a:ext cx="3418252" cy="1710248"/>
          </a:xfrm>
        </p:spPr>
        <p:txBody>
          <a:bodyPr>
            <a:noAutofit/>
          </a:bodyPr>
          <a:lstStyle/>
          <a:p>
            <a:pPr marL="0" indent="0">
              <a:buNone/>
            </a:pPr>
            <a:r>
              <a:rPr lang="en-US" sz="1800" b="1" dirty="0">
                <a:solidFill>
                  <a:schemeClr val="accent2"/>
                </a:solidFill>
              </a:rPr>
              <a:t>NYT10 Dataset</a:t>
            </a:r>
          </a:p>
          <a:p>
            <a:pPr marL="0" indent="0">
              <a:buNone/>
            </a:pPr>
            <a:r>
              <a:rPr lang="en-US" sz="1800" dirty="0"/>
              <a:t>Align Freebase relations with New York Times corpus (NYT) </a:t>
            </a:r>
          </a:p>
          <a:p>
            <a:pPr marL="0" indent="0">
              <a:buNone/>
            </a:pPr>
            <a:r>
              <a:rPr lang="en-US" sz="1800" dirty="0">
                <a:solidFill>
                  <a:schemeClr val="accent2"/>
                </a:solidFill>
              </a:rPr>
              <a:t>53 possible relationships </a:t>
            </a:r>
          </a:p>
          <a:p>
            <a:pPr marL="0" indent="0">
              <a:buNone/>
            </a:pPr>
            <a:r>
              <a:rPr lang="en-US" sz="1800" dirty="0">
                <a:solidFill>
                  <a:schemeClr val="tx1"/>
                </a:solidFill>
              </a:rPr>
              <a:t>+</a:t>
            </a:r>
            <a:r>
              <a:rPr lang="en-US" sz="1800" dirty="0"/>
              <a:t>NA </a:t>
            </a:r>
            <a:r>
              <a:rPr lang="en-US" sz="1400" dirty="0"/>
              <a:t>(no relation between entities)</a:t>
            </a:r>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Sentence-level ATT results</a:t>
            </a:r>
          </a:p>
        </p:txBody>
      </p:sp>
      <p:pic>
        <p:nvPicPr>
          <p:cNvPr id="6" name="Εικόνα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331" y="1742636"/>
            <a:ext cx="5198162" cy="3920899"/>
          </a:xfrm>
          <a:prstGeom prst="rect">
            <a:avLst/>
          </a:prstGeom>
        </p:spPr>
      </p:pic>
      <p:graphicFrame>
        <p:nvGraphicFramePr>
          <p:cNvPr id="5" name="Πίνακας 4"/>
          <p:cNvGraphicFramePr>
            <a:graphicFrameLocks noGrp="1"/>
          </p:cNvGraphicFramePr>
          <p:nvPr>
            <p:extLst>
              <p:ext uri="{D42A27DB-BD31-4B8C-83A1-F6EECF244321}">
                <p14:modId xmlns:p14="http://schemas.microsoft.com/office/powerpoint/2010/main" val="651799218"/>
              </p:ext>
            </p:extLst>
          </p:nvPr>
        </p:nvGraphicFramePr>
        <p:xfrm>
          <a:off x="272955" y="3703085"/>
          <a:ext cx="3425588" cy="1249680"/>
        </p:xfrm>
        <a:graphic>
          <a:graphicData uri="http://schemas.openxmlformats.org/drawingml/2006/table">
            <a:tbl>
              <a:tblPr firstRow="1" bandRow="1">
                <a:tableStyleId>{00A15C55-8517-42AA-B614-E9B94910E393}</a:tableStyleId>
              </a:tblPr>
              <a:tblGrid>
                <a:gridCol w="967200">
                  <a:extLst>
                    <a:ext uri="{9D8B030D-6E8A-4147-A177-3AD203B41FA5}">
                      <a16:colId xmlns:a16="http://schemas.microsoft.com/office/drawing/2014/main" val="20000"/>
                    </a:ext>
                  </a:extLst>
                </a:gridCol>
                <a:gridCol w="1257385">
                  <a:extLst>
                    <a:ext uri="{9D8B030D-6E8A-4147-A177-3AD203B41FA5}">
                      <a16:colId xmlns:a16="http://schemas.microsoft.com/office/drawing/2014/main" val="20001"/>
                    </a:ext>
                  </a:extLst>
                </a:gridCol>
                <a:gridCol w="1201003">
                  <a:extLst>
                    <a:ext uri="{9D8B030D-6E8A-4147-A177-3AD203B41FA5}">
                      <a16:colId xmlns:a16="http://schemas.microsoft.com/office/drawing/2014/main" val="20002"/>
                    </a:ext>
                  </a:extLst>
                </a:gridCol>
              </a:tblGrid>
              <a:tr h="455231">
                <a:tc>
                  <a:txBody>
                    <a:bodyPr/>
                    <a:lstStyle/>
                    <a:p>
                      <a:pPr algn="ctr"/>
                      <a:r>
                        <a:rPr lang="en-US" sz="1600" dirty="0"/>
                        <a:t>Data</a:t>
                      </a:r>
                      <a:endParaRPr lang="el-GR" sz="1600" dirty="0"/>
                    </a:p>
                  </a:txBody>
                  <a:tcPr/>
                </a:tc>
                <a:tc>
                  <a:txBody>
                    <a:bodyPr/>
                    <a:lstStyle/>
                    <a:p>
                      <a:pPr algn="ctr"/>
                      <a:r>
                        <a:rPr lang="en-US" sz="1600" dirty="0"/>
                        <a:t>sentences</a:t>
                      </a:r>
                      <a:endParaRPr lang="el-GR" sz="1600" dirty="0"/>
                    </a:p>
                  </a:txBody>
                  <a:tcPr/>
                </a:tc>
                <a:tc>
                  <a:txBody>
                    <a:bodyPr/>
                    <a:lstStyle/>
                    <a:p>
                      <a:pPr algn="ctr"/>
                      <a:r>
                        <a:rPr lang="en-US" sz="1600" dirty="0"/>
                        <a:t>entity pairs </a:t>
                      </a:r>
                      <a:endParaRPr lang="el-GR" sz="1600" dirty="0"/>
                    </a:p>
                  </a:txBody>
                  <a:tcPr/>
                </a:tc>
                <a:extLst>
                  <a:ext uri="{0D108BD9-81ED-4DB2-BD59-A6C34878D82A}">
                    <a16:rowId xmlns:a16="http://schemas.microsoft.com/office/drawing/2014/main" val="10000"/>
                  </a:ext>
                </a:extLst>
              </a:tr>
              <a:tr h="263555">
                <a:tc>
                  <a:txBody>
                    <a:bodyPr/>
                    <a:lstStyle/>
                    <a:p>
                      <a:pPr algn="ctr"/>
                      <a:r>
                        <a:rPr lang="en-US" sz="1600" dirty="0"/>
                        <a:t>Training</a:t>
                      </a:r>
                      <a:endParaRPr lang="el-GR" sz="1600" dirty="0"/>
                    </a:p>
                  </a:txBody>
                  <a:tcPr/>
                </a:tc>
                <a:tc>
                  <a:txBody>
                    <a:bodyPr/>
                    <a:lstStyle/>
                    <a:p>
                      <a:pPr algn="ctr"/>
                      <a:r>
                        <a:rPr lang="en-US" sz="1600" dirty="0"/>
                        <a:t>522,611</a:t>
                      </a:r>
                      <a:endParaRPr lang="el-GR" sz="1600" dirty="0"/>
                    </a:p>
                  </a:txBody>
                  <a:tcPr/>
                </a:tc>
                <a:tc>
                  <a:txBody>
                    <a:bodyPr/>
                    <a:lstStyle/>
                    <a:p>
                      <a:pPr algn="ctr"/>
                      <a:r>
                        <a:rPr lang="en-US" sz="1600" dirty="0"/>
                        <a:t>281,270</a:t>
                      </a:r>
                      <a:endParaRPr lang="el-GR" sz="1600" dirty="0"/>
                    </a:p>
                  </a:txBody>
                  <a:tcPr/>
                </a:tc>
                <a:extLst>
                  <a:ext uri="{0D108BD9-81ED-4DB2-BD59-A6C34878D82A}">
                    <a16:rowId xmlns:a16="http://schemas.microsoft.com/office/drawing/2014/main" val="10001"/>
                  </a:ext>
                </a:extLst>
              </a:tr>
              <a:tr h="263555">
                <a:tc>
                  <a:txBody>
                    <a:bodyPr/>
                    <a:lstStyle/>
                    <a:p>
                      <a:pPr algn="ctr"/>
                      <a:r>
                        <a:rPr lang="en-US" sz="1600" dirty="0"/>
                        <a:t>Test</a:t>
                      </a:r>
                      <a:endParaRPr lang="el-GR" sz="1600" dirty="0"/>
                    </a:p>
                  </a:txBody>
                  <a:tcPr/>
                </a:tc>
                <a:tc>
                  <a:txBody>
                    <a:bodyPr/>
                    <a:lstStyle/>
                    <a:p>
                      <a:pPr algn="ctr"/>
                      <a:r>
                        <a:rPr lang="en-US" sz="1600" dirty="0"/>
                        <a:t>172,448</a:t>
                      </a:r>
                      <a:endParaRPr lang="el-GR" sz="1600" dirty="0"/>
                    </a:p>
                  </a:txBody>
                  <a:tcPr/>
                </a:tc>
                <a:tc>
                  <a:txBody>
                    <a:bodyPr/>
                    <a:lstStyle/>
                    <a:p>
                      <a:pPr algn="ctr"/>
                      <a:r>
                        <a:rPr lang="en-US" sz="1600" dirty="0"/>
                        <a:t>96,678</a:t>
                      </a:r>
                      <a:endParaRPr lang="el-GR" sz="1600" dirty="0"/>
                    </a:p>
                  </a:txBody>
                  <a:tcPr/>
                </a:tc>
                <a:extLst>
                  <a:ext uri="{0D108BD9-81ED-4DB2-BD59-A6C34878D82A}">
                    <a16:rowId xmlns:a16="http://schemas.microsoft.com/office/drawing/2014/main" val="10002"/>
                  </a:ext>
                </a:extLst>
              </a:tr>
            </a:tbl>
          </a:graphicData>
        </a:graphic>
      </p:graphicFrame>
      <p:sp>
        <p:nvSpPr>
          <p:cNvPr id="8" name="Ορθογώνιο 7"/>
          <p:cNvSpPr/>
          <p:nvPr/>
        </p:nvSpPr>
        <p:spPr>
          <a:xfrm>
            <a:off x="341194" y="5965799"/>
            <a:ext cx="6892119" cy="276999"/>
          </a:xfrm>
          <a:prstGeom prst="rect">
            <a:avLst/>
          </a:prstGeom>
        </p:spPr>
        <p:txBody>
          <a:bodyPr wrap="square">
            <a:spAutoFit/>
          </a:bodyPr>
          <a:lstStyle/>
          <a:p>
            <a:r>
              <a:rPr lang="en-US" sz="1200" i="1" dirty="0">
                <a:solidFill>
                  <a:srgbClr val="24292E"/>
                </a:solidFill>
                <a:latin typeface="-apple-system" charset="0"/>
              </a:rPr>
              <a:t>Lin et al. “Neural Relation Extraction with Selective Attention over Instances” ACL (2016) </a:t>
            </a:r>
            <a:r>
              <a:rPr lang="en-US" sz="1200" i="1" dirty="0">
                <a:solidFill>
                  <a:srgbClr val="24292E"/>
                </a:solidFill>
                <a:latin typeface="-apple-system" charset="0"/>
                <a:hlinkClick r:id="rId4"/>
              </a:rPr>
              <a:t>[code]</a:t>
            </a:r>
            <a:endParaRPr lang="el-GR" sz="1200" i="1" dirty="0"/>
          </a:p>
        </p:txBody>
      </p:sp>
    </p:spTree>
    <p:extLst>
      <p:ext uri="{BB962C8B-B14F-4D97-AF65-F5344CB8AC3E}">
        <p14:creationId xmlns:p14="http://schemas.microsoft.com/office/powerpoint/2010/main" val="1410882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4" y="954501"/>
            <a:ext cx="8836926" cy="5903499"/>
          </a:xfrm>
        </p:spPr>
        <p:txBody>
          <a:bodyPr>
            <a:noAutofit/>
          </a:bodyPr>
          <a:lstStyle/>
          <a:p>
            <a:pPr>
              <a:buClr>
                <a:schemeClr val="tx1"/>
              </a:buClr>
              <a:buFont typeface="Wingdings" charset="2"/>
              <a:buChar char="q"/>
            </a:pPr>
            <a:r>
              <a:rPr lang="en-US" sz="1400" i="1" dirty="0">
                <a:solidFill>
                  <a:srgbClr val="222222"/>
                </a:solidFill>
              </a:rPr>
              <a:t>Srivastava, </a:t>
            </a:r>
            <a:r>
              <a:rPr lang="en-US" sz="1400" i="1" dirty="0" err="1">
                <a:solidFill>
                  <a:srgbClr val="222222"/>
                </a:solidFill>
              </a:rPr>
              <a:t>Nitish</a:t>
            </a:r>
            <a:r>
              <a:rPr lang="en-US" sz="1400" i="1" dirty="0">
                <a:solidFill>
                  <a:srgbClr val="222222"/>
                </a:solidFill>
              </a:rPr>
              <a:t>, et al. </a:t>
            </a:r>
            <a:r>
              <a:rPr lang="en-US" sz="1400" i="1" dirty="0">
                <a:solidFill>
                  <a:srgbClr val="222222"/>
                </a:solidFill>
                <a:hlinkClick r:id="rId3"/>
              </a:rPr>
              <a:t>"</a:t>
            </a:r>
            <a:r>
              <a:rPr lang="en-US" sz="1400" b="1" i="1" dirty="0">
                <a:solidFill>
                  <a:srgbClr val="222222"/>
                </a:solidFill>
                <a:hlinkClick r:id="rId3"/>
              </a:rPr>
              <a:t>Dropout: a simple way to prevent neural networks from overfitting.</a:t>
            </a:r>
            <a:r>
              <a:rPr lang="en-US" sz="1400" i="1" dirty="0">
                <a:solidFill>
                  <a:srgbClr val="222222"/>
                </a:solidFill>
                <a:hlinkClick r:id="rId3"/>
              </a:rPr>
              <a:t>"</a:t>
            </a:r>
            <a:r>
              <a:rPr lang="en-US" sz="1400" i="1" dirty="0">
                <a:solidFill>
                  <a:srgbClr val="222222"/>
                </a:solidFill>
              </a:rPr>
              <a:t> Journal of machine learning research (2014)</a:t>
            </a:r>
          </a:p>
          <a:p>
            <a:pPr>
              <a:buClr>
                <a:schemeClr val="tx1"/>
              </a:buClr>
              <a:buFont typeface="Wingdings" charset="2"/>
              <a:buChar char="q"/>
            </a:pPr>
            <a:r>
              <a:rPr lang="en-US" sz="1400" i="1" dirty="0" err="1">
                <a:solidFill>
                  <a:srgbClr val="222222"/>
                </a:solidFill>
              </a:rPr>
              <a:t>Bergstra</a:t>
            </a:r>
            <a:r>
              <a:rPr lang="en-US" sz="1400" i="1" dirty="0">
                <a:solidFill>
                  <a:srgbClr val="222222"/>
                </a:solidFill>
              </a:rPr>
              <a:t>, James, and </a:t>
            </a:r>
            <a:r>
              <a:rPr lang="en-US" sz="1400" i="1" dirty="0" err="1">
                <a:solidFill>
                  <a:srgbClr val="222222"/>
                </a:solidFill>
              </a:rPr>
              <a:t>Yoshua</a:t>
            </a:r>
            <a:r>
              <a:rPr lang="en-US" sz="1400" i="1" dirty="0">
                <a:solidFill>
                  <a:srgbClr val="222222"/>
                </a:solidFill>
              </a:rPr>
              <a:t> </a:t>
            </a:r>
            <a:r>
              <a:rPr lang="en-US" sz="1400" i="1" dirty="0" err="1">
                <a:solidFill>
                  <a:srgbClr val="222222"/>
                </a:solidFill>
              </a:rPr>
              <a:t>Bengio</a:t>
            </a:r>
            <a:r>
              <a:rPr lang="en-US" sz="1400" i="1" dirty="0">
                <a:solidFill>
                  <a:srgbClr val="222222"/>
                </a:solidFill>
              </a:rPr>
              <a:t>. "</a:t>
            </a:r>
            <a:r>
              <a:rPr lang="en-US" sz="1400" b="1" i="1" dirty="0">
                <a:solidFill>
                  <a:srgbClr val="222222"/>
                </a:solidFill>
                <a:hlinkClick r:id="rId4"/>
              </a:rPr>
              <a:t>Random search for hyper-parameter optimization.</a:t>
            </a:r>
            <a:r>
              <a:rPr lang="en-US" sz="1400" i="1" dirty="0">
                <a:solidFill>
                  <a:srgbClr val="222222"/>
                </a:solidFill>
              </a:rPr>
              <a:t>" Journal of Machine Learning Research, Feb (2012)</a:t>
            </a:r>
            <a:endParaRPr lang="el-GR" sz="1400" i="1" dirty="0"/>
          </a:p>
          <a:p>
            <a:pPr>
              <a:buClr>
                <a:schemeClr val="tx1"/>
              </a:buClr>
              <a:buFont typeface="Wingdings" charset="2"/>
              <a:buChar char="q"/>
            </a:pPr>
            <a:r>
              <a:rPr lang="en-US" sz="1400" i="1" dirty="0">
                <a:ea typeface="Arial" charset="0"/>
                <a:cs typeface="Arial" charset="0"/>
              </a:rPr>
              <a:t>Kim, Y. “</a:t>
            </a:r>
            <a:r>
              <a:rPr lang="en-US" sz="1400" b="1" i="1" dirty="0">
                <a:ea typeface="Arial" charset="0"/>
                <a:cs typeface="Arial" charset="0"/>
              </a:rPr>
              <a:t>Convolutional Neural Networks for Sentence Classification</a:t>
            </a:r>
            <a:r>
              <a:rPr lang="en-US" sz="1400" i="1" dirty="0">
                <a:ea typeface="Arial" charset="0"/>
                <a:cs typeface="Arial" charset="0"/>
              </a:rPr>
              <a:t>”, EMNLP (2014)</a:t>
            </a:r>
            <a:endParaRPr lang="en-US" sz="1400" i="1" dirty="0"/>
          </a:p>
          <a:p>
            <a:pPr>
              <a:buClr>
                <a:schemeClr val="tx1"/>
              </a:buClr>
              <a:buFont typeface="Wingdings" charset="2"/>
              <a:buChar char="q"/>
            </a:pPr>
            <a:r>
              <a:rPr lang="en-US" sz="1400" dirty="0" err="1"/>
              <a:t>Severyn</a:t>
            </a:r>
            <a:r>
              <a:rPr lang="en-US" sz="1400" dirty="0"/>
              <a:t>, </a:t>
            </a:r>
            <a:r>
              <a:rPr lang="en-US" sz="1400" dirty="0" err="1"/>
              <a:t>Aliaksei</a:t>
            </a:r>
            <a:r>
              <a:rPr lang="en-US" sz="1400" dirty="0"/>
              <a:t>, and Alessandro </a:t>
            </a:r>
            <a:r>
              <a:rPr lang="en-US" sz="1400" dirty="0" err="1"/>
              <a:t>Moschitti</a:t>
            </a:r>
            <a:r>
              <a:rPr lang="en-US" sz="1400" dirty="0"/>
              <a:t>. "</a:t>
            </a:r>
            <a:r>
              <a:rPr lang="en-US" sz="1400" b="1" dirty="0"/>
              <a:t>UNITN: Training Deep Convolutional Neural Network for Twitter Sentiment Classification.</a:t>
            </a:r>
            <a:r>
              <a:rPr lang="en-US" sz="1400" dirty="0"/>
              <a:t>" </a:t>
            </a:r>
            <a:r>
              <a:rPr lang="en-US" sz="1400" i="1" dirty="0" err="1"/>
              <a:t>SemEval</a:t>
            </a:r>
            <a:r>
              <a:rPr lang="en-US" sz="1400" i="1" dirty="0"/>
              <a:t>@ NAACL-HLT</a:t>
            </a:r>
            <a:r>
              <a:rPr lang="en-US" sz="1400" dirty="0"/>
              <a:t> (2015)</a:t>
            </a:r>
          </a:p>
          <a:p>
            <a:pPr>
              <a:spcBef>
                <a:spcPts val="0"/>
              </a:spcBef>
              <a:buClr>
                <a:schemeClr val="tx1"/>
              </a:buClr>
              <a:buSzTx/>
              <a:buFont typeface="Wingdings" charset="2"/>
              <a:buChar char="q"/>
              <a:defRPr/>
            </a:pPr>
            <a:r>
              <a:rPr lang="en-US" sz="1400" i="1" dirty="0">
                <a:solidFill>
                  <a:srgbClr val="222222"/>
                </a:solidFill>
              </a:rPr>
              <a:t>Cho, </a:t>
            </a:r>
            <a:r>
              <a:rPr lang="en-US" sz="1400" i="1" dirty="0" err="1">
                <a:solidFill>
                  <a:srgbClr val="222222"/>
                </a:solidFill>
              </a:rPr>
              <a:t>Kyunghyun</a:t>
            </a:r>
            <a:r>
              <a:rPr lang="en-US" sz="1400" i="1" dirty="0">
                <a:solidFill>
                  <a:srgbClr val="222222"/>
                </a:solidFill>
              </a:rPr>
              <a:t>, et al. "</a:t>
            </a:r>
            <a:r>
              <a:rPr lang="en-US" sz="1400" b="1" i="1" dirty="0">
                <a:solidFill>
                  <a:srgbClr val="222222"/>
                </a:solidFill>
              </a:rPr>
              <a:t>Learning phrase representations using RNN encoder-decoder for statistical machine translation</a:t>
            </a:r>
            <a:r>
              <a:rPr lang="en-US" sz="1400" i="1" dirty="0">
                <a:solidFill>
                  <a:srgbClr val="222222"/>
                </a:solidFill>
              </a:rPr>
              <a:t>." EMNLP (2014)</a:t>
            </a:r>
          </a:p>
          <a:p>
            <a:pPr>
              <a:spcBef>
                <a:spcPts val="0"/>
              </a:spcBef>
              <a:buClr>
                <a:schemeClr val="tx1"/>
              </a:buClr>
              <a:buSzTx/>
              <a:buFont typeface="Wingdings" charset="2"/>
              <a:buChar char="q"/>
              <a:defRPr/>
            </a:pPr>
            <a:r>
              <a:rPr lang="en-US" sz="1400" dirty="0"/>
              <a:t>Ilya </a:t>
            </a:r>
            <a:r>
              <a:rPr lang="en-US" sz="1400" dirty="0" err="1"/>
              <a:t>Sutskever</a:t>
            </a:r>
            <a:r>
              <a:rPr lang="en-US" sz="1400" dirty="0"/>
              <a:t> et al. “</a:t>
            </a:r>
            <a:r>
              <a:rPr lang="en-US" sz="1400" b="1" dirty="0"/>
              <a:t>Sequence to sequence learning with neural networks.”  </a:t>
            </a:r>
            <a:r>
              <a:rPr lang="en-US" sz="1400" i="1" dirty="0"/>
              <a:t>NIPS (</a:t>
            </a:r>
            <a:r>
              <a:rPr lang="en-US" sz="1400" dirty="0"/>
              <a:t>2014)</a:t>
            </a:r>
            <a:r>
              <a:rPr lang="en-US" sz="1400" i="1" dirty="0"/>
              <a:t> </a:t>
            </a:r>
            <a:endParaRPr lang="en-US" sz="1400" i="1" dirty="0">
              <a:ea typeface="Arial" charset="0"/>
              <a:cs typeface="Arial" charset="0"/>
            </a:endParaRPr>
          </a:p>
          <a:p>
            <a:pPr>
              <a:buClr>
                <a:schemeClr val="tx1"/>
              </a:buClr>
              <a:buFont typeface="Wingdings" charset="2"/>
              <a:buChar char="q"/>
            </a:pPr>
            <a:r>
              <a:rPr lang="en-US" sz="1400" i="1" dirty="0" err="1">
                <a:solidFill>
                  <a:srgbClr val="222222"/>
                </a:solidFill>
              </a:rPr>
              <a:t>Bahdanau</a:t>
            </a:r>
            <a:r>
              <a:rPr lang="en-US" sz="1400" i="1" dirty="0">
                <a:solidFill>
                  <a:srgbClr val="222222"/>
                </a:solidFill>
              </a:rPr>
              <a:t> et al. "</a:t>
            </a:r>
            <a:r>
              <a:rPr lang="en-US" sz="1400" b="1" i="1" dirty="0">
                <a:solidFill>
                  <a:srgbClr val="222222"/>
                </a:solidFill>
              </a:rPr>
              <a:t>Neural machine translation by jointly learning to align and translate.</a:t>
            </a:r>
            <a:r>
              <a:rPr lang="en-US" sz="1400" i="1" dirty="0">
                <a:solidFill>
                  <a:srgbClr val="222222"/>
                </a:solidFill>
              </a:rPr>
              <a:t>" ICLR (2015)</a:t>
            </a:r>
          </a:p>
          <a:p>
            <a:pPr>
              <a:buClr>
                <a:schemeClr val="tx1"/>
              </a:buClr>
              <a:buFont typeface="Wingdings" charset="2"/>
              <a:buChar char="q"/>
            </a:pPr>
            <a:r>
              <a:rPr lang="en-US" sz="1400" i="1" dirty="0">
                <a:ea typeface="Arial" charset="0"/>
                <a:cs typeface="Arial" charset="0"/>
              </a:rPr>
              <a:t>Gal, Y., Islam, R., </a:t>
            </a:r>
            <a:r>
              <a:rPr lang="en-US" sz="1400" i="1" dirty="0" err="1">
                <a:ea typeface="Arial" charset="0"/>
                <a:cs typeface="Arial" charset="0"/>
              </a:rPr>
              <a:t>Ghahramani</a:t>
            </a:r>
            <a:r>
              <a:rPr lang="en-US" sz="1400" i="1" dirty="0">
                <a:ea typeface="Arial" charset="0"/>
                <a:cs typeface="Arial" charset="0"/>
              </a:rPr>
              <a:t>, Z. “</a:t>
            </a:r>
            <a:r>
              <a:rPr lang="en-US" sz="1400" b="1" i="1" dirty="0">
                <a:ea typeface="Arial" charset="0"/>
                <a:cs typeface="Arial" charset="0"/>
              </a:rPr>
              <a:t>Deep Bayesian Active Learning with Image Data</a:t>
            </a:r>
            <a:r>
              <a:rPr lang="en-US" sz="1400" i="1" dirty="0">
                <a:ea typeface="Arial" charset="0"/>
                <a:cs typeface="Arial" charset="0"/>
              </a:rPr>
              <a:t>.” ICML (2017)</a:t>
            </a:r>
          </a:p>
          <a:p>
            <a:pPr>
              <a:buClr>
                <a:schemeClr val="tx1"/>
              </a:buClr>
              <a:buFont typeface="Wingdings" charset="2"/>
              <a:buChar char="q"/>
            </a:pPr>
            <a:r>
              <a:rPr lang="en-US" sz="1400" i="1" dirty="0">
                <a:ea typeface="Arial" charset="0"/>
                <a:cs typeface="Arial" charset="0"/>
              </a:rPr>
              <a:t>Nair, V., Hinton, G.E. “</a:t>
            </a:r>
            <a:r>
              <a:rPr lang="en-US" sz="1400" b="1" i="1" dirty="0">
                <a:ea typeface="Arial" charset="0"/>
                <a:cs typeface="Arial" charset="0"/>
              </a:rPr>
              <a:t>Rectified linear units improve restricted </a:t>
            </a:r>
            <a:r>
              <a:rPr lang="en-US" sz="1400" b="1" i="1" dirty="0" err="1">
                <a:ea typeface="Arial" charset="0"/>
                <a:cs typeface="Arial" charset="0"/>
              </a:rPr>
              <a:t>boltzmann</a:t>
            </a:r>
            <a:r>
              <a:rPr lang="en-US" sz="1400" b="1" i="1" dirty="0">
                <a:ea typeface="Arial" charset="0"/>
                <a:cs typeface="Arial" charset="0"/>
              </a:rPr>
              <a:t> machines</a:t>
            </a:r>
            <a:r>
              <a:rPr lang="en-US" sz="1400" i="1" dirty="0">
                <a:ea typeface="Arial" charset="0"/>
                <a:cs typeface="Arial" charset="0"/>
              </a:rPr>
              <a:t>.” ICML (2010)</a:t>
            </a:r>
          </a:p>
          <a:p>
            <a:pPr>
              <a:buClr>
                <a:schemeClr val="tx1"/>
              </a:buClr>
              <a:buFont typeface="Wingdings" charset="2"/>
              <a:buChar char="q"/>
            </a:pPr>
            <a:r>
              <a:rPr lang="en-US" sz="1400" dirty="0"/>
              <a:t>Ronan </a:t>
            </a:r>
            <a:r>
              <a:rPr lang="en-US" sz="1400" dirty="0" err="1"/>
              <a:t>Collobert</a:t>
            </a:r>
            <a:r>
              <a:rPr lang="en-US" sz="1400" dirty="0"/>
              <a:t>, et al. “</a:t>
            </a:r>
            <a:r>
              <a:rPr lang="en-US" sz="1400" b="1" dirty="0"/>
              <a:t>Natural language processing (almost) from scratch</a:t>
            </a:r>
            <a:r>
              <a:rPr lang="en-US" sz="1400" dirty="0"/>
              <a:t>.” </a:t>
            </a:r>
            <a:r>
              <a:rPr lang="en-US" sz="1400" i="1" dirty="0"/>
              <a:t>JMLR</a:t>
            </a:r>
            <a:r>
              <a:rPr lang="en-US" sz="1400" dirty="0"/>
              <a:t> (2011)</a:t>
            </a:r>
          </a:p>
          <a:p>
            <a:pPr>
              <a:buClr>
                <a:schemeClr val="tx1"/>
              </a:buClr>
              <a:buFont typeface="Wingdings" charset="2"/>
              <a:buChar char="q"/>
            </a:pPr>
            <a:endParaRPr lang="en-US" sz="1400" i="1" dirty="0"/>
          </a:p>
          <a:p>
            <a:pPr>
              <a:buClr>
                <a:schemeClr val="tx1"/>
              </a:buClr>
              <a:buFont typeface="Wingdings" charset="2"/>
              <a:buChar char="q"/>
            </a:pPr>
            <a:r>
              <a:rPr lang="en-US" sz="1300" i="1" dirty="0"/>
              <a:t>Kumar, Shantanu. "A Survey of Deep Learning Methods for Relation Extraction." </a:t>
            </a:r>
            <a:r>
              <a:rPr lang="en-US" sz="1300" i="1" dirty="0" err="1"/>
              <a:t>arXiv</a:t>
            </a:r>
            <a:r>
              <a:rPr lang="en-US" sz="1300" i="1" dirty="0"/>
              <a:t> preprint arXiv:1705.03645 (2017)</a:t>
            </a:r>
          </a:p>
          <a:p>
            <a:pPr>
              <a:buClr>
                <a:schemeClr val="tx1"/>
              </a:buClr>
              <a:buFont typeface="Wingdings" charset="2"/>
              <a:buChar char="q"/>
            </a:pPr>
            <a:r>
              <a:rPr lang="en-US" sz="1300" i="1" dirty="0">
                <a:solidFill>
                  <a:srgbClr val="24292E"/>
                </a:solidFill>
              </a:rPr>
              <a:t>Lin et al. “Neural Relation Extraction with Selective Attention over Instances” ACL (2016) </a:t>
            </a:r>
            <a:r>
              <a:rPr lang="en-US" sz="1300" i="1" dirty="0">
                <a:solidFill>
                  <a:srgbClr val="24292E"/>
                </a:solidFill>
                <a:hlinkClick r:id="rId5"/>
              </a:rPr>
              <a:t>[code]</a:t>
            </a:r>
            <a:endParaRPr lang="en-US" sz="1300" i="1" dirty="0">
              <a:solidFill>
                <a:srgbClr val="24292E"/>
              </a:solidFill>
            </a:endParaRPr>
          </a:p>
          <a:p>
            <a:pPr>
              <a:buClr>
                <a:schemeClr val="tx1"/>
              </a:buClr>
              <a:buFont typeface="Wingdings" charset="2"/>
              <a:buChar char="q"/>
            </a:pPr>
            <a:r>
              <a:rPr lang="en-US" sz="1300" i="1" dirty="0">
                <a:ea typeface="Arial" charset="0"/>
                <a:cs typeface="Arial" charset="0"/>
              </a:rPr>
              <a:t>Zeng, </a:t>
            </a:r>
            <a:r>
              <a:rPr lang="en-US" sz="1300" i="1" dirty="0" err="1">
                <a:ea typeface="Arial" charset="0"/>
                <a:cs typeface="Arial" charset="0"/>
              </a:rPr>
              <a:t>D.et</a:t>
            </a:r>
            <a:r>
              <a:rPr lang="en-US" sz="1300" i="1" dirty="0">
                <a:ea typeface="Arial" charset="0"/>
                <a:cs typeface="Arial" charset="0"/>
              </a:rPr>
              <a:t> al. “Relation classification via convolutional deep neural network”. COLING (2014)</a:t>
            </a:r>
          </a:p>
          <a:p>
            <a:pPr>
              <a:buClr>
                <a:schemeClr val="tx1"/>
              </a:buClr>
              <a:buFont typeface="Wingdings" charset="2"/>
              <a:buChar char="q"/>
            </a:pPr>
            <a:r>
              <a:rPr lang="en-US" sz="1300" i="1" dirty="0">
                <a:ea typeface="Arial" charset="0"/>
                <a:cs typeface="Arial" charset="0"/>
              </a:rPr>
              <a:t>Nguyen, T.H., </a:t>
            </a:r>
            <a:r>
              <a:rPr lang="en-US" sz="1300" i="1" dirty="0" err="1">
                <a:ea typeface="Arial" charset="0"/>
                <a:cs typeface="Arial" charset="0"/>
              </a:rPr>
              <a:t>Grishman</a:t>
            </a:r>
            <a:r>
              <a:rPr lang="en-US" sz="1300" i="1" dirty="0">
                <a:ea typeface="Arial" charset="0"/>
                <a:cs typeface="Arial" charset="0"/>
              </a:rPr>
              <a:t>, R. “Relation extraction: Perspective from CNNs.” VS@ HLT-NAACL. (2015)</a:t>
            </a:r>
          </a:p>
          <a:p>
            <a:pPr>
              <a:buClr>
                <a:schemeClr val="tx1"/>
              </a:buClr>
              <a:buFont typeface="Wingdings" charset="2"/>
              <a:buChar char="q"/>
            </a:pPr>
            <a:r>
              <a:rPr lang="en-US" sz="1300" i="1" dirty="0">
                <a:ea typeface="Arial" charset="0"/>
                <a:cs typeface="Arial" charset="0"/>
              </a:rPr>
              <a:t>Zhang, D., Wang, D. “Relation classification via recurrent NN.” -</a:t>
            </a:r>
            <a:r>
              <a:rPr lang="en-US" sz="1300" i="1" dirty="0" err="1">
                <a:ea typeface="Arial" charset="0"/>
                <a:cs typeface="Arial" charset="0"/>
              </a:rPr>
              <a:t>arXiv</a:t>
            </a:r>
            <a:r>
              <a:rPr lang="en-US" sz="1300" i="1" dirty="0">
                <a:ea typeface="Arial" charset="0"/>
                <a:cs typeface="Arial" charset="0"/>
              </a:rPr>
              <a:t> preprint arXiv:1508.01006 (2015)</a:t>
            </a:r>
          </a:p>
          <a:p>
            <a:pPr>
              <a:buClr>
                <a:schemeClr val="tx1"/>
              </a:buClr>
              <a:buFont typeface="Wingdings" charset="2"/>
              <a:buChar char="q"/>
            </a:pPr>
            <a:r>
              <a:rPr lang="en-US" sz="1300" i="1" dirty="0">
                <a:ea typeface="Arial" charset="0"/>
                <a:cs typeface="Arial" charset="0"/>
              </a:rPr>
              <a:t>Zhou, P. et al. “Attention-based bidirectional LSTM networks for relation classification . ACL (2016)</a:t>
            </a:r>
          </a:p>
          <a:p>
            <a:pPr>
              <a:buClr>
                <a:schemeClr val="tx1"/>
              </a:buClr>
              <a:buFont typeface="Wingdings" charset="2"/>
              <a:buChar char="q"/>
            </a:pPr>
            <a:r>
              <a:rPr lang="en-US" sz="1300" dirty="0"/>
              <a:t>Mike </a:t>
            </a:r>
            <a:r>
              <a:rPr lang="en-US" sz="1300" dirty="0" err="1"/>
              <a:t>Mintz</a:t>
            </a:r>
            <a:r>
              <a:rPr lang="en-US" sz="1300" dirty="0"/>
              <a:t> et al. “Distant supervision for relation extraction without labeled data.” </a:t>
            </a:r>
            <a:r>
              <a:rPr lang="en-US" sz="1300" i="1" dirty="0"/>
              <a:t>ACL- IJCNLP (2009)</a:t>
            </a:r>
            <a:endParaRPr lang="en-US" sz="13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t">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References</a:t>
            </a:r>
          </a:p>
        </p:txBody>
      </p:sp>
    </p:spTree>
    <p:extLst>
      <p:ext uri="{BB962C8B-B14F-4D97-AF65-F5344CB8AC3E}">
        <p14:creationId xmlns:p14="http://schemas.microsoft.com/office/powerpoint/2010/main" val="1368928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Σύμβολο κράτησης θέσης περιεχομένου 2"/>
          <p:cNvSpPr>
            <a:spLocks noGrp="1"/>
          </p:cNvSpPr>
          <p:nvPr>
            <p:ph idx="1"/>
          </p:nvPr>
        </p:nvSpPr>
        <p:spPr>
          <a:xfrm>
            <a:off x="184245" y="1371600"/>
            <a:ext cx="8775510" cy="4879075"/>
          </a:xfrm>
        </p:spPr>
        <p:txBody>
          <a:bodyPr>
            <a:noAutofit/>
          </a:bodyPr>
          <a:lstStyle/>
          <a:p>
            <a:pPr>
              <a:buFont typeface="Wingdings" charset="2"/>
              <a:buChar char="§"/>
            </a:pPr>
            <a:r>
              <a:rPr lang="en-US" sz="1400" dirty="0">
                <a:solidFill>
                  <a:schemeClr val="tx1"/>
                </a:solidFill>
                <a:hlinkClick r:id="rId3"/>
              </a:rPr>
              <a:t>http://web.stanford.edu/class/cs224n</a:t>
            </a:r>
            <a:r>
              <a:rPr lang="en-US" sz="1400" dirty="0">
                <a:solidFill>
                  <a:schemeClr val="tx1"/>
                </a:solidFill>
              </a:rPr>
              <a:t> </a:t>
            </a:r>
          </a:p>
          <a:p>
            <a:pPr>
              <a:buFont typeface="Wingdings" charset="2"/>
              <a:buChar char="§"/>
            </a:pPr>
            <a:r>
              <a:rPr lang="en-US" sz="1400" dirty="0">
                <a:solidFill>
                  <a:schemeClr val="tx1"/>
                </a:solidFill>
                <a:hlinkClick r:id="rId4"/>
              </a:rPr>
              <a:t>https://www.coursera.org/specializations/deep-learning</a:t>
            </a:r>
            <a:endParaRPr lang="en-US" sz="1400" dirty="0">
              <a:solidFill>
                <a:schemeClr val="tx1"/>
              </a:solidFill>
            </a:endParaRPr>
          </a:p>
          <a:p>
            <a:pPr>
              <a:buFont typeface="Wingdings" charset="2"/>
              <a:buChar char="§"/>
            </a:pPr>
            <a:r>
              <a:rPr lang="en-US" sz="1400" dirty="0">
                <a:solidFill>
                  <a:schemeClr val="tx1"/>
                </a:solidFill>
                <a:hlinkClick r:id="rId5"/>
              </a:rPr>
              <a:t>https://chrisalbon.com/#Deep-Learning</a:t>
            </a:r>
            <a:endParaRPr lang="en-US" sz="1400" dirty="0">
              <a:solidFill>
                <a:schemeClr val="tx1"/>
              </a:solidFill>
            </a:endParaRPr>
          </a:p>
          <a:p>
            <a:pPr>
              <a:buFont typeface="Wingdings" charset="2"/>
              <a:buChar char="§"/>
            </a:pPr>
            <a:r>
              <a:rPr lang="en-US" sz="1400" dirty="0">
                <a:solidFill>
                  <a:schemeClr val="tx1"/>
                </a:solidFill>
                <a:hlinkClick r:id="rId6"/>
              </a:rPr>
              <a:t>http://www.asimovinstitute.org/neural-network-zoo</a:t>
            </a:r>
            <a:r>
              <a:rPr lang="en-US" sz="1400" dirty="0">
                <a:solidFill>
                  <a:schemeClr val="tx1"/>
                </a:solidFill>
              </a:rPr>
              <a:t> </a:t>
            </a:r>
          </a:p>
          <a:p>
            <a:pPr>
              <a:buFont typeface="Wingdings" charset="2"/>
              <a:buChar char="§"/>
            </a:pPr>
            <a:r>
              <a:rPr lang="en-US" sz="1400" i="1" dirty="0">
                <a:solidFill>
                  <a:schemeClr val="tx1"/>
                </a:solidFill>
                <a:hlinkClick r:id="rId7"/>
              </a:rPr>
              <a:t>http://cs231n.github.io/optimization-2</a:t>
            </a:r>
          </a:p>
          <a:p>
            <a:pPr>
              <a:buFont typeface="Wingdings" charset="2"/>
              <a:buChar char="§"/>
            </a:pPr>
            <a:r>
              <a:rPr lang="el-GR" sz="1400" i="1" dirty="0">
                <a:solidFill>
                  <a:schemeClr val="tx1"/>
                </a:solidFill>
                <a:hlinkClick r:id="rId7"/>
              </a:rPr>
              <a:t>https://medium.com/@ramrajchandradevan/the-evolution-of-gradient-descend-optimization-algorithm-4106a6702d39</a:t>
            </a:r>
            <a:r>
              <a:rPr lang="en-US" sz="1400" i="1" dirty="0">
                <a:solidFill>
                  <a:schemeClr val="tx1"/>
                </a:solidFill>
              </a:rPr>
              <a:t> </a:t>
            </a:r>
          </a:p>
          <a:p>
            <a:pPr>
              <a:buFont typeface="Wingdings" charset="2"/>
              <a:buChar char="§"/>
            </a:pPr>
            <a:r>
              <a:rPr lang="en-US" sz="1400" dirty="0">
                <a:solidFill>
                  <a:schemeClr val="tx1"/>
                </a:solidFill>
                <a:hlinkClick r:id="rId8"/>
              </a:rPr>
              <a:t>https://arimo.com/data-science/2016/bayesian-optimization-hyperparameter-tuning</a:t>
            </a:r>
            <a:r>
              <a:rPr lang="en-US" sz="1400" dirty="0">
                <a:solidFill>
                  <a:schemeClr val="tx1"/>
                </a:solidFill>
              </a:rPr>
              <a:t> </a:t>
            </a:r>
          </a:p>
          <a:p>
            <a:pPr>
              <a:buFont typeface="Wingdings" charset="2"/>
              <a:buChar char="§"/>
            </a:pPr>
            <a:r>
              <a:rPr lang="en-US" sz="1400" dirty="0">
                <a:solidFill>
                  <a:schemeClr val="tx1"/>
                </a:solidFill>
                <a:hlinkClick r:id="rId9"/>
              </a:rPr>
              <a:t>http://www.wildml.com/2015/12/implementing-a-cnn-for-text-classification-in-tensorflow</a:t>
            </a:r>
            <a:r>
              <a:rPr lang="en-US" sz="1400" dirty="0">
                <a:solidFill>
                  <a:schemeClr val="tx1"/>
                </a:solidFill>
              </a:rPr>
              <a:t> </a:t>
            </a:r>
          </a:p>
          <a:p>
            <a:pPr>
              <a:buFont typeface="Wingdings" charset="2"/>
              <a:buChar char="§"/>
            </a:pPr>
            <a:r>
              <a:rPr lang="en-US" sz="1400" dirty="0">
                <a:solidFill>
                  <a:schemeClr val="tx1"/>
                </a:solidFill>
                <a:hlinkClick r:id="rId10"/>
              </a:rPr>
              <a:t>http://www.wildml.com/2015/11/understanding-convolutional-neural-networks-for-nlp</a:t>
            </a:r>
            <a:r>
              <a:rPr lang="en-US" sz="1400" dirty="0">
                <a:solidFill>
                  <a:schemeClr val="tx1"/>
                </a:solidFill>
              </a:rPr>
              <a:t> </a:t>
            </a:r>
          </a:p>
          <a:p>
            <a:pPr>
              <a:buFont typeface="Wingdings" charset="2"/>
              <a:buChar char="§"/>
            </a:pPr>
            <a:r>
              <a:rPr lang="en-US" sz="1400" dirty="0">
                <a:solidFill>
                  <a:schemeClr val="tx1"/>
                </a:solidFill>
                <a:hlinkClick r:id="rId11"/>
              </a:rPr>
              <a:t>https://medium.com/technologymadeeasy/the-best-explanation-of-convolutional-neural-networks-on-the-internet-fbb8b1ad5df8</a:t>
            </a:r>
            <a:r>
              <a:rPr lang="en-US" sz="1400" dirty="0">
                <a:solidFill>
                  <a:schemeClr val="tx1"/>
                </a:solidFill>
              </a:rPr>
              <a:t> </a:t>
            </a:r>
          </a:p>
          <a:p>
            <a:pPr>
              <a:buFont typeface="Wingdings" charset="2"/>
              <a:buChar char="§"/>
            </a:pPr>
            <a:r>
              <a:rPr lang="el-GR" sz="1400" i="1" dirty="0">
                <a:solidFill>
                  <a:schemeClr val="tx1"/>
                </a:solidFill>
                <a:hlinkClick r:id="rId12"/>
              </a:rPr>
              <a:t>http://www.wildml.com/2015/09/recurrent-neural-networks-tutorial-part-1-introduction-to-rnns/</a:t>
            </a:r>
            <a:endParaRPr lang="en-US" sz="1400" i="1" dirty="0">
              <a:solidFill>
                <a:schemeClr val="tx1"/>
              </a:solidFill>
            </a:endParaRPr>
          </a:p>
          <a:p>
            <a:pPr>
              <a:buFont typeface="Wingdings" charset="2"/>
              <a:buChar char="§"/>
            </a:pPr>
            <a:r>
              <a:rPr lang="en-US" sz="1400" i="1" dirty="0">
                <a:solidFill>
                  <a:schemeClr val="tx1"/>
                </a:solidFill>
                <a:hlinkClick r:id="rId13"/>
              </a:rPr>
              <a:t>http://www.wildml.com/2015/10/recurrent-neural-network-tutorial-part-4-implementing-a-grulstm-rnn-with-python-and-theano/</a:t>
            </a:r>
            <a:endParaRPr lang="en-US" sz="1400" i="1" dirty="0">
              <a:solidFill>
                <a:schemeClr val="tx1"/>
              </a:solidFill>
            </a:endParaRPr>
          </a:p>
          <a:p>
            <a:pPr>
              <a:buFont typeface="Wingdings" charset="2"/>
              <a:buChar char="§"/>
            </a:pPr>
            <a:r>
              <a:rPr lang="en-US" sz="1400" i="1" dirty="0">
                <a:solidFill>
                  <a:schemeClr val="tx1"/>
                </a:solidFill>
                <a:hlinkClick r:id="rId14"/>
              </a:rPr>
              <a:t>http://colah.github.io/posts/2015-08-Understanding-LSTMs</a:t>
            </a:r>
            <a:r>
              <a:rPr lang="en-US" sz="1400" i="1" dirty="0">
                <a:solidFill>
                  <a:schemeClr val="tx1"/>
                </a:solidFill>
              </a:rPr>
              <a:t> </a:t>
            </a:r>
          </a:p>
          <a:p>
            <a:pPr>
              <a:buFont typeface="Wingdings" charset="2"/>
              <a:buChar char="§"/>
            </a:pPr>
            <a:r>
              <a:rPr lang="en-US" sz="1400" dirty="0">
                <a:solidFill>
                  <a:schemeClr val="tx1"/>
                </a:solidFill>
                <a:hlinkClick r:id="rId15"/>
              </a:rPr>
              <a:t>https://github.com/hyperopt/hyperopt</a:t>
            </a:r>
            <a:endParaRPr lang="en-US" sz="1400" dirty="0">
              <a:solidFill>
                <a:schemeClr val="tx1"/>
              </a:solidFill>
            </a:endParaRPr>
          </a:p>
          <a:p>
            <a:pPr>
              <a:buFont typeface="Wingdings" charset="2"/>
              <a:buChar char="§"/>
            </a:pPr>
            <a:r>
              <a:rPr lang="en-US" sz="1400" dirty="0">
                <a:solidFill>
                  <a:schemeClr val="tx1"/>
                </a:solidFill>
                <a:hlinkClick r:id="rId16"/>
              </a:rPr>
              <a:t>https://github.com/tensorflow/nmt</a:t>
            </a:r>
            <a:r>
              <a:rPr lang="en-US" sz="1400" dirty="0">
                <a:solidFill>
                  <a:schemeClr val="tx1"/>
                </a:solidFill>
              </a:rPr>
              <a:t> </a:t>
            </a:r>
          </a:p>
          <a:p>
            <a:pPr marL="0" indent="0">
              <a:buNone/>
            </a:pPr>
            <a:endParaRPr lang="el-GR" sz="1400" dirty="0"/>
          </a:p>
        </p:txBody>
      </p:sp>
      <p:sp>
        <p:nvSpPr>
          <p:cNvPr id="4"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References &amp; Resources</a:t>
            </a:r>
          </a:p>
        </p:txBody>
      </p:sp>
    </p:spTree>
    <p:extLst>
      <p:ext uri="{BB962C8B-B14F-4D97-AF65-F5344CB8AC3E}">
        <p14:creationId xmlns:p14="http://schemas.microsoft.com/office/powerpoint/2010/main" val="593122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p:cNvSpPr/>
          <p:nvPr/>
        </p:nvSpPr>
        <p:spPr>
          <a:xfrm>
            <a:off x="2562367" y="6121989"/>
            <a:ext cx="5134970"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giphy.com</a:t>
            </a:r>
            <a:r>
              <a:rPr lang="en-US" sz="900" i="1" dirty="0">
                <a:latin typeface="Arial" charset="0"/>
                <a:ea typeface="Arial" charset="0"/>
                <a:cs typeface="Arial" charset="0"/>
              </a:rPr>
              <a:t>/gifs/thanks-thank-you-thnx-3o6ozuHcxTtVWJJn32/download</a:t>
            </a:r>
            <a:endParaRPr lang="el-GR" sz="900" i="1" dirty="0">
              <a:latin typeface="Arial" charset="0"/>
              <a:ea typeface="Arial" charset="0"/>
              <a:cs typeface="Arial" charset="0"/>
            </a:endParaRPr>
          </a:p>
        </p:txBody>
      </p:sp>
      <p:pic>
        <p:nvPicPr>
          <p:cNvPr id="6"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31" y="600501"/>
            <a:ext cx="5339687" cy="5339687"/>
          </a:xfrm>
          <a:prstGeom prst="rect">
            <a:avLst/>
          </a:prstGeom>
        </p:spPr>
      </p:pic>
    </p:spTree>
    <p:extLst>
      <p:ext uri="{BB962C8B-B14F-4D97-AF65-F5344CB8AC3E}">
        <p14:creationId xmlns:p14="http://schemas.microsoft.com/office/powerpoint/2010/main" val="49945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Most 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a:t>ML becomes 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vs. Deep Learning </a:t>
            </a:r>
          </a:p>
        </p:txBody>
      </p:sp>
    </p:spTree>
    <p:extLst>
      <p:ext uri="{BB962C8B-B14F-4D97-AF65-F5344CB8AC3E}">
        <p14:creationId xmlns:p14="http://schemas.microsoft.com/office/powerpoint/2010/main" val="348871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A machine learning subfield 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a:t>.</a:t>
            </a:r>
          </a:p>
          <a:p>
            <a:r>
              <a:rPr lang="en-US" dirty="0"/>
              <a:t>Deep learning algorithms attempt to learn (multiple levels of) representation by 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What is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a:t>Learned 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a:t>Deep 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Can learn 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learning</a:t>
            </a:r>
          </a:p>
          <a:p>
            <a:pPr marL="285750" indent="-285750">
              <a:buFont typeface="Courier New"/>
              <a:buChar char="o"/>
            </a:pPr>
            <a:r>
              <a:rPr lang="en-US" dirty="0"/>
              <a:t>Utilize large amounts of training data</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is DL useful? </a:t>
            </a:r>
          </a:p>
        </p:txBody>
      </p:sp>
      <p:sp>
        <p:nvSpPr>
          <p:cNvPr id="8" name="Rectangle 7"/>
          <p:cNvSpPr/>
          <p:nvPr/>
        </p:nvSpPr>
        <p:spPr>
          <a:xfrm>
            <a:off x="444500" y="4402370"/>
            <a:ext cx="4114800" cy="923330"/>
          </a:xfrm>
          <a:prstGeom prst="rect">
            <a:avLst/>
          </a:prstGeom>
        </p:spPr>
        <p:txBody>
          <a:bodyPr wrap="square">
            <a:spAutoFit/>
          </a:bodyPr>
          <a:lstStyle/>
          <a:p>
            <a:r>
              <a:rPr lang="en-US" dirty="0"/>
              <a:t>In ~2010 DL started outperforming other ML techniques </a:t>
            </a:r>
          </a:p>
          <a:p>
            <a:r>
              <a:rPr lang="en-US" dirty="0"/>
              <a:t>first in speech and vision, then NLP</a:t>
            </a:r>
          </a:p>
        </p:txBody>
      </p:sp>
    </p:spTree>
    <p:extLst>
      <p:ext uri="{BB962C8B-B14F-4D97-AF65-F5344CB8AC3E}">
        <p14:creationId xmlns:p14="http://schemas.microsoft.com/office/powerpoint/2010/main" val="227896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p>
          <a:p>
            <a:pPr marL="285750" indent="-285750">
              <a:buFont typeface="Wingdings" charset="2"/>
              <a:buChar char="ü"/>
            </a:pPr>
            <a:r>
              <a:rPr lang="en-US" dirty="0"/>
              <a:t>Machine Translation</a:t>
            </a:r>
          </a:p>
          <a:p>
            <a:pPr marL="285750" indent="-285750">
              <a:buFont typeface="Wingdings" charset="2"/>
              <a:buChar char="ü"/>
            </a:pPr>
            <a:r>
              <a:rPr lang="en-US" dirty="0"/>
              <a:t>Sentiment Analysis</a:t>
            </a:r>
          </a:p>
          <a:p>
            <a:pPr marL="285750" indent="-285750">
              <a:buFont typeface="Wingdings" charset="2"/>
              <a:buChar char="ü"/>
            </a:pPr>
            <a:r>
              <a:rPr lang="en-US" dirty="0"/>
              <a:t>Dialogue Agents</a:t>
            </a:r>
          </a:p>
          <a:p>
            <a:pPr marL="285750" indent="-285750">
              <a:buFont typeface="Wingdings" charset="2"/>
              <a:buChar char="ü"/>
            </a:pPr>
            <a:r>
              <a:rPr lang="en-US" dirty="0"/>
              <a:t>Question Answering</a:t>
            </a:r>
          </a:p>
          <a:p>
            <a:pPr marL="285750" indent="-285750">
              <a:buFont typeface="Wingdings" charset="2"/>
              <a:buChar char="ü"/>
            </a:pPr>
            <a:r>
              <a:rPr lang="en-US" dirty="0"/>
              <a:t>Text Classification     </a:t>
            </a:r>
            <a:r>
              <a:rPr lang="mr-IN" dirty="0"/>
              <a:t>…</a:t>
            </a:r>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State of the art in </a:t>
            </a:r>
            <a:r>
              <a:rPr lang="mr-IN" dirty="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Leverage different levels of representation</a:t>
            </a:r>
          </a:p>
          <a:p>
            <a:pPr marL="285750" indent="-285750">
              <a:buFont typeface="Courier New"/>
              <a:buChar char="o"/>
            </a:pPr>
            <a:r>
              <a:rPr lang="en-US" dirty="0"/>
              <a:t>words &amp; characters</a:t>
            </a:r>
          </a:p>
          <a:p>
            <a:pPr marL="285750" indent="-285750">
              <a:buFont typeface="Courier New"/>
              <a:buChar char="o"/>
            </a:pPr>
            <a:r>
              <a:rPr lang="en-US" dirty="0"/>
              <a:t>syntax &amp; semantics</a:t>
            </a:r>
          </a:p>
        </p:txBody>
      </p:sp>
    </p:spTree>
    <p:extLst>
      <p:ext uri="{BB962C8B-B14F-4D97-AF65-F5344CB8AC3E}">
        <p14:creationId xmlns:p14="http://schemas.microsoft.com/office/powerpoint/2010/main" val="361904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Neural Network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a:t>4 + 2 = 6 neurons (not counting inputs)</a:t>
              </a:r>
            </a:p>
            <a:p>
              <a:pPr algn="ctr"/>
              <a:r>
                <a:rPr lang="en-US" dirty="0"/>
                <a:t>[3 x 4] + [4 x 2] = 20 weights </a:t>
              </a:r>
            </a:p>
            <a:p>
              <a:pPr algn="ctr"/>
              <a:r>
                <a:rPr lang="en-US" dirty="0"/>
                <a:t>4 + 2 = 6 biases</a:t>
              </a:r>
            </a:p>
            <a:p>
              <a:pPr algn="ctr"/>
              <a:r>
                <a:rPr lang="en-US" dirty="0">
                  <a:solidFill>
                    <a:schemeClr val="accent2"/>
                  </a:solidFill>
                </a:rPr>
                <a:t>26</a:t>
              </a:r>
              <a:r>
                <a:rPr lang="en-US" dirty="0"/>
                <a:t> </a:t>
              </a:r>
              <a:r>
                <a:rPr lang="en-US" dirty="0">
                  <a:solidFill>
                    <a:schemeClr val="accent2"/>
                  </a:solidFill>
                </a:rPr>
                <a:t>learnable </a:t>
              </a:r>
              <a:r>
                <a:rPr lang="en-US" b="1" dirty="0">
                  <a:solidFill>
                    <a:schemeClr val="accent2"/>
                  </a:solidFill>
                </a:rPr>
                <a:t>parameters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functions</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4652</TotalTime>
  <Words>4422</Words>
  <Application>Microsoft Office PowerPoint</Application>
  <PresentationFormat>On-screen Show (4:3)</PresentationFormat>
  <Paragraphs>648</Paragraphs>
  <Slides>49</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.AppleSystemUIFont</vt:lpstr>
      <vt:lpstr>AppleColorEmoji</vt:lpstr>
      <vt:lpstr>-apple-system</vt:lpstr>
      <vt:lpstr>Arial</vt:lpstr>
      <vt:lpstr>Calibri</vt:lpstr>
      <vt:lpstr>Calibri Light</vt:lpstr>
      <vt:lpstr>Cambria Math</vt:lpstr>
      <vt:lpstr>Courier New</vt:lpstr>
      <vt:lpstr>Wingdings</vt:lpstr>
      <vt:lpstr>Office Theme</vt:lpstr>
      <vt:lpstr>Introduction to Deep Learning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Attention - Context </vt:lpstr>
      <vt:lpstr>Attention -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Mark</cp:lastModifiedBy>
  <cp:revision>194</cp:revision>
  <dcterms:created xsi:type="dcterms:W3CDTF">2017-11-27T01:44:40Z</dcterms:created>
  <dcterms:modified xsi:type="dcterms:W3CDTF">2021-01-11T20:04:22Z</dcterms:modified>
</cp:coreProperties>
</file>